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79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>
      <p:cViewPr varScale="1">
        <p:scale>
          <a:sx n="69" d="100"/>
          <a:sy n="69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9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ADAD-755E-4990-8155-40F2873E29D2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9EFD-951F-49C8-88A2-E74436079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edc2.healthtap.com/ht-staging/user_answer/avatars/2081186/large/osmosis-on-cells.jpeg?141558516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GRADING RUBRIC</a:t>
            </a:r>
          </a:p>
          <a:p>
            <a:pPr algn="ctr"/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Worksheet: Cell Test Review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HONORS BIOLOGY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What is the </a:t>
            </a:r>
            <a:r>
              <a:rPr lang="en-US" sz="2800" b="1" dirty="0"/>
              <a:t>Endosymbiotic Theory</a:t>
            </a:r>
            <a:r>
              <a:rPr lang="en-US" sz="2800" dirty="0"/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Image result for endosymbiot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16767"/>
            <a:ext cx="8001000" cy="44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05653"/>
            <a:ext cx="843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is the theory on how more complicated eukaryotic cells evolved.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Proof:  chloroplasts and mitochondria have their own ribosomes and DNA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CELL </a:t>
            </a:r>
            <a:r>
              <a:rPr lang="en-US" sz="2800" b="1" dirty="0" smtClean="0"/>
              <a:t>TRANSPORT</a:t>
            </a:r>
            <a:endParaRPr lang="en-US" sz="2800" dirty="0"/>
          </a:p>
          <a:p>
            <a:r>
              <a:rPr lang="en-US" sz="2800" dirty="0"/>
              <a:t>1.  The diagram to the right shows a typical cell membrane.</a:t>
            </a:r>
          </a:p>
          <a:p>
            <a:r>
              <a:rPr lang="en-US" sz="2800" dirty="0"/>
              <a:t>a. What type of </a:t>
            </a:r>
            <a:r>
              <a:rPr lang="en-US" sz="2800" b="1" i="1" dirty="0"/>
              <a:t>molecules</a:t>
            </a:r>
            <a:r>
              <a:rPr lang="en-US" sz="2800" dirty="0"/>
              <a:t> make up the cell membrane (</a:t>
            </a:r>
            <a:r>
              <a:rPr lang="en-US" sz="2800" b="1" dirty="0"/>
              <a:t>part A</a:t>
            </a:r>
            <a:r>
              <a:rPr lang="en-US" sz="2800" dirty="0"/>
              <a:t>)?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31250" r="30844" b="32875"/>
          <a:stretch>
            <a:fillRect/>
          </a:stretch>
        </p:blipFill>
        <p:spPr bwMode="auto">
          <a:xfrm>
            <a:off x="5410200" y="243776"/>
            <a:ext cx="3252787" cy="26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83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Phospholipids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CELL </a:t>
            </a:r>
            <a:r>
              <a:rPr lang="en-US" sz="2800" b="1" dirty="0" smtClean="0"/>
              <a:t>TRANSPORT</a:t>
            </a:r>
            <a:endParaRPr lang="en-US" sz="2800" dirty="0"/>
          </a:p>
          <a:p>
            <a:r>
              <a:rPr lang="en-US" sz="2800" dirty="0"/>
              <a:t>1.  The diagram to the right shows a typical cell membrane.</a:t>
            </a:r>
          </a:p>
          <a:p>
            <a:r>
              <a:rPr lang="en-US" sz="2800" dirty="0"/>
              <a:t>b. What type of organic compound makes up the channels in the cell membrane (</a:t>
            </a:r>
            <a:r>
              <a:rPr lang="en-US" sz="2800" b="1" dirty="0"/>
              <a:t>Part B</a:t>
            </a:r>
            <a:r>
              <a:rPr lang="en-US" sz="2800" dirty="0"/>
              <a:t>)?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31250" r="30844" b="32875"/>
          <a:stretch>
            <a:fillRect/>
          </a:stretch>
        </p:blipFill>
        <p:spPr bwMode="auto">
          <a:xfrm>
            <a:off x="5410200" y="243776"/>
            <a:ext cx="3252787" cy="26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515380"/>
            <a:ext cx="83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CELL </a:t>
            </a:r>
            <a:r>
              <a:rPr lang="en-US" sz="2800" b="1" dirty="0" smtClean="0"/>
              <a:t>TRANSPORT</a:t>
            </a:r>
            <a:endParaRPr lang="en-US" sz="2800" dirty="0"/>
          </a:p>
          <a:p>
            <a:r>
              <a:rPr lang="en-US" sz="2800" dirty="0"/>
              <a:t>1.  The diagram to the right shows a typical cell membrane.</a:t>
            </a:r>
          </a:p>
          <a:p>
            <a:r>
              <a:rPr lang="en-US" sz="2800" dirty="0"/>
              <a:t>c. What type of </a:t>
            </a:r>
            <a:r>
              <a:rPr lang="en-US" sz="2800" b="1" i="1" dirty="0"/>
              <a:t>cell transport</a:t>
            </a:r>
            <a:r>
              <a:rPr lang="en-US" sz="2800" dirty="0"/>
              <a:t> is demonstrated in the diagram and why?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5" t="31250" r="30844" b="32875"/>
          <a:stretch>
            <a:fillRect/>
          </a:stretch>
        </p:blipFill>
        <p:spPr bwMode="auto">
          <a:xfrm>
            <a:off x="5410200" y="243776"/>
            <a:ext cx="3252787" cy="266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83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Active transport:  it is using energy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Label the diagram below showing the three different forms of cell transport</a:t>
            </a:r>
            <a:r>
              <a:rPr lang="en-US" sz="2800" b="1" dirty="0"/>
              <a:t>:  facilitated diffusion</a:t>
            </a:r>
            <a:r>
              <a:rPr lang="en-US" sz="2800" dirty="0"/>
              <a:t>, </a:t>
            </a:r>
            <a:r>
              <a:rPr lang="en-US" sz="2800" b="1" dirty="0"/>
              <a:t>active</a:t>
            </a:r>
            <a:r>
              <a:rPr lang="en-US" sz="2800" dirty="0"/>
              <a:t> </a:t>
            </a:r>
            <a:r>
              <a:rPr lang="en-US" sz="2800" b="1" dirty="0"/>
              <a:t>transport</a:t>
            </a:r>
            <a:r>
              <a:rPr lang="en-US" sz="2800" dirty="0"/>
              <a:t>, and </a:t>
            </a:r>
            <a:r>
              <a:rPr lang="en-US" sz="2800" b="1" dirty="0"/>
              <a:t>diffusion</a:t>
            </a:r>
            <a:r>
              <a:rPr lang="en-US" sz="2800" dirty="0"/>
              <a:t>. 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       </a:t>
            </a:r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5369"/>
            <a:ext cx="8516717" cy="29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                a. Diffusion       b. facilitated diffusion    c. active transport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Classify the 3 modes of cell transport seen above as either “</a:t>
            </a:r>
            <a:r>
              <a:rPr lang="en-US" sz="2800" b="1" dirty="0"/>
              <a:t>active transport</a:t>
            </a:r>
            <a:r>
              <a:rPr lang="en-US" sz="2800" dirty="0"/>
              <a:t>” or “</a:t>
            </a:r>
            <a:r>
              <a:rPr lang="en-US" sz="2800" b="1" dirty="0"/>
              <a:t>passive transport</a:t>
            </a:r>
            <a:r>
              <a:rPr lang="en-US" sz="2800" dirty="0"/>
              <a:t>”.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       </a:t>
            </a:r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75369"/>
            <a:ext cx="8516717" cy="297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4800" y="175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          a. Passive         b. Passive        c. active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What is </a:t>
            </a:r>
            <a:r>
              <a:rPr lang="en-US" sz="2800" b="1" dirty="0"/>
              <a:t>endocytosis</a:t>
            </a:r>
            <a:r>
              <a:rPr lang="en-US" sz="2800" dirty="0"/>
              <a:t> and </a:t>
            </a:r>
            <a:r>
              <a:rPr lang="en-US" sz="2800" b="1" dirty="0"/>
              <a:t>exocytosis</a:t>
            </a:r>
            <a:r>
              <a:rPr lang="en-US" sz="2800" dirty="0"/>
              <a:t>? Is it active or passive transport?</a:t>
            </a:r>
          </a:p>
          <a:p>
            <a:r>
              <a:rPr lang="en-US" sz="2800" dirty="0"/>
              <a:t> 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Image result for endo and exocy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08142"/>
            <a:ext cx="6400800" cy="44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473" y="28194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Endocytosis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Exocytosis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36541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both active transport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What determines whether something will move by way of </a:t>
            </a:r>
            <a:r>
              <a:rPr lang="en-US" sz="2800" b="1" dirty="0"/>
              <a:t>diffusion</a:t>
            </a:r>
            <a:r>
              <a:rPr lang="en-US" sz="2800" dirty="0"/>
              <a:t>?  </a:t>
            </a:r>
            <a:r>
              <a:rPr lang="en-US" sz="2800" i="1" dirty="0"/>
              <a:t>(Include the importance of the “</a:t>
            </a:r>
            <a:r>
              <a:rPr lang="en-US" sz="2800" b="1" i="1" dirty="0"/>
              <a:t>concentration gradient</a:t>
            </a:r>
            <a:r>
              <a:rPr lang="en-US" sz="2800" i="1" dirty="0"/>
              <a:t>”.)</a:t>
            </a:r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Image result for 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65304"/>
            <a:ext cx="5486400" cy="351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Concentration (size and polarity also).  Moves from areas of high concentration to areas of low concentration (moves with the concentration gradient)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What is meant by the terms: </a:t>
            </a:r>
            <a:r>
              <a:rPr lang="en-US" sz="2800" b="1" dirty="0"/>
              <a:t>isotonic</a:t>
            </a:r>
            <a:r>
              <a:rPr lang="en-US" sz="2800" dirty="0"/>
              <a:t>, </a:t>
            </a:r>
            <a:r>
              <a:rPr lang="en-US" sz="2800" b="1" dirty="0"/>
              <a:t>hypertonic</a:t>
            </a:r>
            <a:r>
              <a:rPr lang="en-US" sz="2800" dirty="0"/>
              <a:t>, and </a:t>
            </a:r>
            <a:r>
              <a:rPr lang="en-US" sz="2800" b="1" dirty="0"/>
              <a:t>hypotonic</a:t>
            </a:r>
            <a:r>
              <a:rPr lang="en-US" sz="2800" dirty="0"/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Image result for isotonic hypotonic and hypertonic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95600"/>
            <a:ext cx="6496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Isotonic = same amount of solutes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Hypertonic = higher level of solutes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Hypotonic = lower levels of solutes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Which of the following images are: </a:t>
            </a:r>
            <a:r>
              <a:rPr lang="en-US" sz="2800" b="1" dirty="0"/>
              <a:t>isotonic</a:t>
            </a:r>
            <a:r>
              <a:rPr lang="en-US" sz="2800" dirty="0"/>
              <a:t>, </a:t>
            </a:r>
            <a:r>
              <a:rPr lang="en-US" sz="2800" b="1" dirty="0"/>
              <a:t>hypertonic</a:t>
            </a:r>
            <a:r>
              <a:rPr lang="en-US" sz="2800" dirty="0"/>
              <a:t>, and </a:t>
            </a:r>
            <a:r>
              <a:rPr lang="en-US" sz="2800" b="1" dirty="0"/>
              <a:t>hypotonic</a:t>
            </a:r>
            <a:r>
              <a:rPr lang="en-US" sz="2800" dirty="0"/>
              <a:t>?  Label them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irc_mi" descr="Image result for isotonic hypertonic hypotonic fluids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/>
          <a:stretch>
            <a:fillRect/>
          </a:stretch>
        </p:blipFill>
        <p:spPr bwMode="auto">
          <a:xfrm>
            <a:off x="685800" y="2209800"/>
            <a:ext cx="722246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767" y="1613595"/>
            <a:ext cx="661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 Isotonic           hypotonic          hypertonic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What </a:t>
            </a:r>
            <a:r>
              <a:rPr lang="en-US" sz="2800" b="1" dirty="0"/>
              <a:t>cell organelles/structures</a:t>
            </a:r>
            <a:r>
              <a:rPr lang="en-US" sz="2800" dirty="0"/>
              <a:t> are involved with protein production, packaging, transporting, and excretion from the cell?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protein production in cells organe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49036"/>
            <a:ext cx="5867400" cy="440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784866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Nucleus → rough endoplasmic reticulum </a:t>
            </a:r>
            <a:r>
              <a:rPr lang="en-US" dirty="0" smtClean="0">
                <a:solidFill>
                  <a:srgbClr val="FF0000"/>
                </a:solidFill>
              </a:rPr>
              <a:t>→ Golgi apparatus → vesicle → cell membrane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What is the surface to volume ratio of a spherical cell with a diameter of 4 cm?  (HINT: sphere surface area = </a:t>
            </a:r>
            <a:r>
              <a:rPr lang="en-US" sz="2800" dirty="0" smtClean="0"/>
              <a:t>4</a:t>
            </a:r>
            <a:r>
              <a:rPr lang="en-US" sz="2800" dirty="0" smtClean="0">
                <a:sym typeface="Symbol"/>
              </a:rPr>
              <a:t></a:t>
            </a:r>
            <a:r>
              <a:rPr lang="en-US" sz="2800" dirty="0" smtClean="0"/>
              <a:t>r</a:t>
            </a:r>
            <a:r>
              <a:rPr lang="en-US" sz="2800" baseline="30000" dirty="0" smtClean="0"/>
              <a:t>2 </a:t>
            </a:r>
            <a:r>
              <a:rPr lang="en-US" sz="2800" dirty="0"/>
              <a:t>and sphere volume = </a:t>
            </a:r>
            <a:r>
              <a:rPr lang="en-US" sz="2800" dirty="0" smtClean="0"/>
              <a:t>4/3</a:t>
            </a:r>
            <a:r>
              <a:rPr lang="en-US" sz="2800" dirty="0" smtClean="0">
                <a:sym typeface="Symbol"/>
              </a:rPr>
              <a:t>  </a:t>
            </a:r>
            <a:r>
              <a:rPr lang="en-US" sz="2800" dirty="0" smtClean="0"/>
              <a:t>r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1892396"/>
                <a:ext cx="41130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3.14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=50.2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92396"/>
                <a:ext cx="411304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87551" y="3048000"/>
                <a:ext cx="46484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4/3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3.14</m:t>
                          </m:r>
                        </m:e>
                      </m:d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=33.5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1" y="3048000"/>
                <a:ext cx="4648452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85800" y="4168914"/>
                <a:ext cx="3110147" cy="115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50.2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33.5</m:t>
                        </m:r>
                      </m:den>
                    </m:f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= 1.5/1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68914"/>
                <a:ext cx="3110147" cy="1151982"/>
              </a:xfrm>
              <a:prstGeom prst="rect">
                <a:avLst/>
              </a:prstGeom>
              <a:blipFill rotWithShape="1">
                <a:blip r:embed="rId4"/>
                <a:stretch>
                  <a:fillRect r="-803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Which of the following </a:t>
            </a:r>
            <a:r>
              <a:rPr lang="en-US" sz="2800" b="1" dirty="0"/>
              <a:t>cell shapes</a:t>
            </a:r>
            <a:r>
              <a:rPr lang="en-US" sz="2800" dirty="0"/>
              <a:t> would be ideal for long cells such as skeletal muscle cells?  Why?  </a:t>
            </a:r>
            <a:r>
              <a:rPr lang="en-US" sz="2800" i="1" dirty="0"/>
              <a:t>(Hint: surface area to volume ratio)</a:t>
            </a:r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953000" cy="34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Cylinder:  it maintain more surface area than other shapes as it grows longer.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10. Which </a:t>
            </a:r>
            <a:r>
              <a:rPr lang="en-US" sz="2800" b="1" dirty="0"/>
              <a:t>cell shape</a:t>
            </a:r>
            <a:r>
              <a:rPr lang="en-US" sz="2800" dirty="0"/>
              <a:t> would be good for cells like fat cells or skin cells?  </a:t>
            </a:r>
            <a:r>
              <a:rPr lang="en-US" sz="2800" i="1" dirty="0"/>
              <a:t> </a:t>
            </a:r>
            <a:r>
              <a:rPr lang="en-US" sz="2800" dirty="0"/>
              <a:t>Why?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953000" cy="341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Sphere :  These cells usually remain small enough to maintain adequate surface to volume ratio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  Why is the cell membrane often described as a “</a:t>
            </a:r>
            <a:r>
              <a:rPr lang="en-US" sz="2800" b="1" dirty="0"/>
              <a:t>mosaic</a:t>
            </a:r>
            <a:r>
              <a:rPr lang="en-US" sz="2800" dirty="0"/>
              <a:t>”?  </a:t>
            </a:r>
            <a:r>
              <a:rPr lang="en-US" sz="2800" i="1" dirty="0"/>
              <a:t>(What is it made up of)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82707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Because it is made up from a mixture (mosaic) of several types of organic compounds and because the phospholipids fatty acids are unsaturated, the membrane remains flexible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Image result for fluid mosa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998589"/>
            <a:ext cx="7810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Why is the cell membrane referred to as “</a:t>
            </a:r>
            <a:r>
              <a:rPr lang="en-US" sz="2800" b="1" dirty="0"/>
              <a:t>semipermeable</a:t>
            </a:r>
            <a:r>
              <a:rPr lang="en-US" sz="2800" dirty="0"/>
              <a:t>” or “</a:t>
            </a:r>
            <a:r>
              <a:rPr lang="en-US" sz="2800" b="1" dirty="0"/>
              <a:t>selectively permeable</a:t>
            </a:r>
            <a:r>
              <a:rPr lang="en-US" sz="2800" dirty="0"/>
              <a:t>”?</a:t>
            </a:r>
          </a:p>
        </p:txBody>
      </p:sp>
      <p:pic>
        <p:nvPicPr>
          <p:cNvPr id="10242" name="Picture 2" descr="Image result for selectively perme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743200"/>
            <a:ext cx="4762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Because it allows somethings to pass and not others. (based on size, polarity, and concentration gradient)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dirty="0"/>
              <a:t>. Name 3 important functions of the </a:t>
            </a:r>
            <a:r>
              <a:rPr lang="en-US" sz="2800" b="1" dirty="0" smtClean="0"/>
              <a:t>microtubules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Image result for microtubules cyto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792592"/>
            <a:ext cx="5410200" cy="40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5182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Makes up portion of cytoskeleton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Provides “highway” for motor proteins to transport vesicles to destinations in the cell or for export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Makes up cilia and flagella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Helps in cell division (pulls apart chromosomes)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5. What </a:t>
            </a:r>
            <a:r>
              <a:rPr lang="en-US" sz="2800" b="1" dirty="0"/>
              <a:t>organelles</a:t>
            </a:r>
            <a:r>
              <a:rPr lang="en-US" sz="2800" dirty="0"/>
              <a:t> are found in animal cells but </a:t>
            </a:r>
            <a:r>
              <a:rPr lang="en-US" sz="2800" u="sng" dirty="0"/>
              <a:t>not</a:t>
            </a:r>
            <a:r>
              <a:rPr lang="en-US" sz="2800" dirty="0"/>
              <a:t> in plant cells?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mage result for animal and 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39290"/>
            <a:ext cx="8381999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95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Centromere/centrioles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Lysosomes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What </a:t>
            </a:r>
            <a:r>
              <a:rPr lang="en-US" sz="2800" b="1" dirty="0"/>
              <a:t>organelles</a:t>
            </a:r>
            <a:r>
              <a:rPr lang="en-US" sz="2800" dirty="0"/>
              <a:t> are found in plant cells but </a:t>
            </a:r>
            <a:r>
              <a:rPr lang="en-US" sz="2800" u="sng" dirty="0"/>
              <a:t>not</a:t>
            </a:r>
            <a:r>
              <a:rPr lang="en-US" sz="2800" dirty="0"/>
              <a:t> animal cells?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animal and 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39290"/>
            <a:ext cx="8381999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219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Cell wall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Central vacuole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chloroplasts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7. Why is the significance of having </a:t>
            </a:r>
            <a:r>
              <a:rPr lang="en-US" sz="2800" b="1" dirty="0"/>
              <a:t>unsaturated fats</a:t>
            </a:r>
            <a:r>
              <a:rPr lang="en-US" sz="2800" dirty="0"/>
              <a:t> instead of saturated fats making up the </a:t>
            </a:r>
            <a:r>
              <a:rPr lang="en-US" sz="2800" b="1" dirty="0"/>
              <a:t>cell</a:t>
            </a:r>
            <a:r>
              <a:rPr lang="en-US" sz="2800" dirty="0"/>
              <a:t> </a:t>
            </a:r>
            <a:r>
              <a:rPr lang="en-US" sz="2800" b="1" dirty="0"/>
              <a:t>membrane</a:t>
            </a:r>
            <a:r>
              <a:rPr lang="en-US" sz="2800" dirty="0"/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Image result for cell membrane unsaturated f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429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kinks in the tails due to the </a:t>
            </a:r>
            <a:r>
              <a:rPr lang="en-US" sz="2800" b="1" dirty="0" smtClean="0">
                <a:solidFill>
                  <a:srgbClr val="FF0000"/>
                </a:solidFill>
              </a:rPr>
              <a:t>unsaturated</a:t>
            </a:r>
            <a:r>
              <a:rPr lang="en-US" sz="2800" dirty="0" smtClean="0">
                <a:solidFill>
                  <a:srgbClr val="FF0000"/>
                </a:solidFill>
              </a:rPr>
              <a:t> fats keep the membrane more flexible and “loose” to allow passage of small molecules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What is the difference between </a:t>
            </a:r>
            <a:r>
              <a:rPr lang="en-US" sz="2800" b="1" dirty="0"/>
              <a:t>prokaryotic</a:t>
            </a:r>
            <a:r>
              <a:rPr lang="en-US" sz="2800" dirty="0"/>
              <a:t> and </a:t>
            </a:r>
            <a:r>
              <a:rPr lang="en-US" sz="2800" b="1" dirty="0"/>
              <a:t>eukaryotic</a:t>
            </a:r>
            <a:r>
              <a:rPr lang="en-US" sz="2800" dirty="0"/>
              <a:t> cells?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Image result for prokaryote vs eukaryote venn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7" y="1295400"/>
            <a:ext cx="8246927" cy="524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744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Capistrano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CUSD</dc:creator>
  <cp:lastModifiedBy>CUSD</cp:lastModifiedBy>
  <cp:revision>16</cp:revision>
  <dcterms:created xsi:type="dcterms:W3CDTF">2016-10-02T22:28:22Z</dcterms:created>
  <dcterms:modified xsi:type="dcterms:W3CDTF">2016-10-02T23:54:00Z</dcterms:modified>
</cp:coreProperties>
</file>