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7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410E-0E62-474F-BD18-906923C81148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AF1E-AECA-445E-AB9C-93071492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/url?sa=i&amp;rct=j&amp;q=&amp;esrc=s&amp;source=images&amp;cd=&amp;cad=rja&amp;uact=8&amp;ved=0ahUKEwjpkPfqlqHQAhWH34MKHV7hALsQjRwIBw&amp;url=https://fragilex.org/fragile-x/genetics-and-inheritance/fmr1-gene/&amp;bvm=bv.138169073,d.cGw&amp;psig=AFQjCNEaWvXLtxM-NVeoyr2wyZQiMXUWPg&amp;ust=1478970022784393" TargetMode="Externa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/url?sa=i&amp;rct=j&amp;q=&amp;esrc=s&amp;source=images&amp;cd=&amp;cad=rja&amp;uact=8&amp;ved=0ahUKEwi9i5PakKHQAhXB8YMKHRoPC7YQjRwIBw&amp;url=https://g10biodna-a.wikispaces.com/(b)+DNA+Structure&amp;bvm=bv.138169073,d.cGw&amp;psig=AFQjCNH30bkakGzTz6MCsEPsMq6Sr0TYUA&amp;ust=1478968301848346" TargetMode="Externa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kern="1400" dirty="0" smtClean="0">
              <a:solidFill>
                <a:srgbClr val="000000"/>
              </a:solidFill>
              <a:effectLst/>
              <a:latin typeface="Arial"/>
            </a:endParaRPr>
          </a:p>
          <a:p>
            <a:pPr algn="ctr"/>
            <a:r>
              <a:rPr lang="en-US" sz="4000" kern="1400" dirty="0" smtClean="0">
                <a:solidFill>
                  <a:srgbClr val="000000"/>
                </a:solidFill>
                <a:effectLst/>
                <a:latin typeface="Arial"/>
              </a:rPr>
              <a:t>Lab: Wheat Germ DNA Extraction </a:t>
            </a:r>
            <a:endParaRPr lang="en-US" sz="1600" kern="140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2400" kern="1400" spc="270" dirty="0" smtClean="0">
                <a:solidFill>
                  <a:srgbClr val="000000"/>
                </a:solidFill>
                <a:effectLst/>
                <a:latin typeface="Arial"/>
              </a:rPr>
              <a:t>HONORS BIOLOGY: UNIT 4</a:t>
            </a:r>
          </a:p>
          <a:p>
            <a:pPr algn="ctr"/>
            <a:endParaRPr lang="en-US" sz="2400" kern="1400" spc="27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5400" kern="1400" dirty="0" smtClean="0">
                <a:solidFill>
                  <a:srgbClr val="000000"/>
                </a:solidFill>
                <a:effectLst/>
                <a:latin typeface="Arial"/>
              </a:rPr>
              <a:t>GRADING RUBRIC</a:t>
            </a:r>
            <a:endParaRPr lang="en-US" sz="5400" kern="1400" spc="27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600" kern="140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en-US" sz="1100" kern="140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</a:p>
          <a:p>
            <a:pPr algn="ctr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2819400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TOTAL POINTS = 50</a:t>
            </a:r>
          </a:p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Lab questions = </a:t>
            </a:r>
            <a:r>
              <a:rPr lang="en-US" sz="4000" b="1" dirty="0" smtClean="0">
                <a:solidFill>
                  <a:srgbClr val="FF0000"/>
                </a:solidFill>
              </a:rPr>
              <a:t>42</a:t>
            </a:r>
          </a:p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Successful DNA extraction = </a:t>
            </a:r>
            <a:r>
              <a:rPr lang="en-US" sz="4000" b="1" dirty="0" smtClean="0">
                <a:solidFill>
                  <a:srgbClr val="FF0000"/>
                </a:solidFill>
              </a:rPr>
              <a:t>14</a:t>
            </a:r>
          </a:p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TOTAL = </a:t>
            </a:r>
            <a:r>
              <a:rPr lang="en-US" sz="4000" b="1" dirty="0" smtClean="0">
                <a:solidFill>
                  <a:srgbClr val="FF0000"/>
                </a:solidFill>
              </a:rPr>
              <a:t>56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7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DNA contains four nitrogenous bases.  Two of the nitrogenous bases belong to a group of </a:t>
            </a:r>
            <a:r>
              <a:rPr lang="en-US" sz="2800" dirty="0" smtClean="0"/>
              <a:t>compounds </a:t>
            </a:r>
            <a:r>
              <a:rPr lang="en-US" sz="2800" dirty="0"/>
              <a:t>known as </a:t>
            </a:r>
            <a:r>
              <a:rPr lang="en-US" sz="2800" b="1" i="1" dirty="0"/>
              <a:t>purines</a:t>
            </a:r>
            <a:r>
              <a:rPr lang="en-US" sz="2800" dirty="0"/>
              <a:t>.  The remaining two are known as </a:t>
            </a:r>
            <a:r>
              <a:rPr lang="en-US" sz="2800" b="1" i="1" dirty="0"/>
              <a:t>pyrimidines</a:t>
            </a:r>
            <a:r>
              <a:rPr lang="en-US" sz="2800" dirty="0"/>
              <a:t>.  Identify the bases that belong to each group, give the letters that are used to represent each of them in the DNA molecule, and describe how they are different.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Image result for DNA nucleotide purines and pyrimid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8318"/>
            <a:ext cx="4911436" cy="16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NA nucleotide purines and pyrimid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3446279"/>
            <a:ext cx="3419475" cy="31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CONCLUSION: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1</a:t>
            </a:r>
            <a:r>
              <a:rPr lang="en-US" sz="2800" dirty="0"/>
              <a:t>. What is the major significance of having 2 strands in the DNA molecule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To be able to replicate (copy) itself prior to cell division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9509" y="531113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23</a:t>
            </a:r>
            <a:endParaRPr lang="en-US" dirty="0"/>
          </a:p>
        </p:txBody>
      </p:sp>
      <p:pic>
        <p:nvPicPr>
          <p:cNvPr id="9218" name="Picture 2" descr="Image result for dna re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18039"/>
            <a:ext cx="605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gen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599"/>
            <a:ext cx="8077200" cy="44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 DNA is said to control all of the cells structure and function.  How does it accomplish this</a:t>
            </a:r>
            <a:r>
              <a:rPr lang="en-US" sz="2800" dirty="0" smtClean="0"/>
              <a:t>?  </a:t>
            </a:r>
            <a:r>
              <a:rPr lang="en-US" sz="2800" dirty="0" smtClean="0">
                <a:solidFill>
                  <a:srgbClr val="FF0000"/>
                </a:solidFill>
              </a:rPr>
              <a:t>DNA holds code to produce proteins (22,000 genes each code for protein.  Can be functional or structural proteins)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3 points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 What is the biggest thing you learned from this lab?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3 points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 Give 3 examples of how DNA is used by scientists today.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3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mage result for dna fingerprin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5254"/>
          <a:stretch/>
        </p:blipFill>
        <p:spPr bwMode="auto">
          <a:xfrm>
            <a:off x="381000" y="3575953"/>
            <a:ext cx="3425536" cy="32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gmo 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8494"/>
            <a:ext cx="4111336" cy="33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genetic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1933"/>
            <a:ext cx="3354820" cy="2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How </a:t>
            </a:r>
            <a:r>
              <a:rPr lang="en-US" sz="2800" dirty="0"/>
              <a:t>did the contribution of Erwin Chargaff eventually enable Watson and Crick to determine the structure of the DNA molecule</a:t>
            </a:r>
            <a:r>
              <a:rPr lang="en-US" sz="2800" dirty="0" smtClean="0"/>
              <a:t>?  </a:t>
            </a:r>
            <a:r>
              <a:rPr lang="en-US" sz="2800" dirty="0" smtClean="0">
                <a:solidFill>
                  <a:srgbClr val="FF0000"/>
                </a:solidFill>
              </a:rPr>
              <a:t>He discovered the ratios of nitrogen bases.  A = T and C = G.  Helped Watson Crick determine DNA structure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3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Image result for erwin chargaff 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3507"/>
            <a:ext cx="4914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 How </a:t>
            </a:r>
            <a:r>
              <a:rPr lang="en-US" sz="2800" dirty="0"/>
              <a:t>did the contribution of Rosalind Franklin and Maurice Wilkens help enable Watson and Crick to determine the structure of the DNA molecule</a:t>
            </a:r>
            <a:r>
              <a:rPr lang="en-US" sz="2800" dirty="0" smtClean="0"/>
              <a:t>?  </a:t>
            </a:r>
            <a:r>
              <a:rPr lang="en-US" sz="2800" dirty="0" smtClean="0">
                <a:solidFill>
                  <a:srgbClr val="FF0000"/>
                </a:solidFill>
              </a:rPr>
              <a:t>That DNA is helical shaped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3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Image result for rosalind franklin dna x 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583507"/>
            <a:ext cx="3895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TOTAL POINTS = 50</a:t>
            </a:r>
          </a:p>
          <a:p>
            <a:pPr algn="ctr"/>
            <a:endParaRPr lang="en-US" sz="6600" dirty="0" smtClean="0">
              <a:solidFill>
                <a:srgbClr val="FF0000"/>
              </a:solidFill>
            </a:endParaRPr>
          </a:p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Lab questions = </a:t>
            </a:r>
            <a:r>
              <a:rPr lang="en-US" sz="4800" b="1" dirty="0" smtClean="0">
                <a:solidFill>
                  <a:srgbClr val="FF0000"/>
                </a:solidFill>
              </a:rPr>
              <a:t>42</a:t>
            </a:r>
          </a:p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Successful DNA extraction = </a:t>
            </a:r>
            <a:r>
              <a:rPr lang="en-US" sz="4800" b="1" dirty="0" smtClean="0">
                <a:solidFill>
                  <a:srgbClr val="FF0000"/>
                </a:solidFill>
              </a:rPr>
              <a:t>14</a:t>
            </a:r>
          </a:p>
          <a:p>
            <a:pPr algn="r"/>
            <a:r>
              <a:rPr lang="en-US" sz="4800" dirty="0" smtClean="0">
                <a:solidFill>
                  <a:srgbClr val="FF0000"/>
                </a:solidFill>
              </a:rPr>
              <a:t>TOTAL = </a:t>
            </a:r>
            <a:r>
              <a:rPr lang="en-US" sz="4800" b="1" dirty="0" smtClean="0">
                <a:solidFill>
                  <a:srgbClr val="FF0000"/>
                </a:solidFill>
              </a:rPr>
              <a:t>56 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QUESTIONS</a:t>
            </a:r>
            <a:r>
              <a:rPr lang="en-US" sz="2800" b="1" dirty="0" smtClean="0"/>
              <a:t>:</a:t>
            </a:r>
            <a:endParaRPr lang="en-US" sz="2800" dirty="0"/>
          </a:p>
          <a:p>
            <a:r>
              <a:rPr lang="en-US" sz="2800" dirty="0"/>
              <a:t>1. What was the purpose of using a detergent to prepare our DNA  sample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Detergents </a:t>
            </a:r>
            <a:r>
              <a:rPr lang="en-US" sz="2800" b="1" i="1" dirty="0">
                <a:solidFill>
                  <a:srgbClr val="FF0000"/>
                </a:solidFill>
              </a:rPr>
              <a:t>solubilize </a:t>
            </a:r>
            <a:r>
              <a:rPr lang="en-US" sz="2800" dirty="0">
                <a:solidFill>
                  <a:srgbClr val="FF0000"/>
                </a:solidFill>
              </a:rPr>
              <a:t>and break down the lipids and proteins that form the primary cell membrane and disrupt the bonds that hold the membrane together.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effect of detergent on lip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2971800"/>
            <a:ext cx="5305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9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 What does the term </a:t>
            </a:r>
            <a:r>
              <a:rPr lang="en-US" sz="2800" b="1" i="1" dirty="0"/>
              <a:t>denature</a:t>
            </a:r>
            <a:r>
              <a:rPr lang="en-US" sz="2800" dirty="0"/>
              <a:t> mean?  What affect does increased temperature have on this </a:t>
            </a:r>
            <a:r>
              <a:rPr lang="en-US" sz="2800" dirty="0" smtClean="0"/>
              <a:t>process?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heat also </a:t>
            </a:r>
            <a:r>
              <a:rPr lang="en-US" sz="2800" b="1" i="1" dirty="0">
                <a:solidFill>
                  <a:srgbClr val="FF0000"/>
                </a:solidFill>
              </a:rPr>
              <a:t>denatures </a:t>
            </a:r>
            <a:r>
              <a:rPr lang="en-US" sz="2800" dirty="0">
                <a:solidFill>
                  <a:srgbClr val="FF0000"/>
                </a:solidFill>
              </a:rPr>
              <a:t>enzymes that might otherwise damage the DNA. You will also be cautioned to keep the temperature below 60° C– </a:t>
            </a:r>
            <a:r>
              <a:rPr lang="en-US" sz="2800" i="1" dirty="0">
                <a:solidFill>
                  <a:srgbClr val="FF0000"/>
                </a:solidFill>
              </a:rPr>
              <a:t>because higher temperatures denature the DNA and make spooling impossible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de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33749"/>
            <a:ext cx="55816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5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 What is a </a:t>
            </a:r>
            <a:r>
              <a:rPr lang="en-US" sz="2800" b="1" i="1" dirty="0"/>
              <a:t>proteolytic enzyme</a:t>
            </a:r>
            <a:r>
              <a:rPr lang="en-US" sz="2800" dirty="0"/>
              <a:t>, and how was it used in this laboratory experiment</a:t>
            </a:r>
            <a:r>
              <a:rPr lang="en-US" sz="2800" dirty="0" smtClean="0"/>
              <a:t>?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meat tender-</a:t>
            </a:r>
            <a:r>
              <a:rPr lang="en-US" sz="2800" dirty="0" err="1">
                <a:solidFill>
                  <a:srgbClr val="FF0000"/>
                </a:solidFill>
              </a:rPr>
              <a:t>izer</a:t>
            </a:r>
            <a:r>
              <a:rPr lang="en-US" sz="2800" dirty="0">
                <a:solidFill>
                  <a:srgbClr val="FF0000"/>
                </a:solidFill>
              </a:rPr>
              <a:t> contains the </a:t>
            </a:r>
            <a:r>
              <a:rPr lang="en-US" sz="2800" b="1" i="1" dirty="0">
                <a:solidFill>
                  <a:srgbClr val="FF0000"/>
                </a:solidFill>
              </a:rPr>
              <a:t>proteolytic </a:t>
            </a:r>
            <a:r>
              <a:rPr lang="en-US" sz="2800" dirty="0">
                <a:solidFill>
                  <a:srgbClr val="FF0000"/>
                </a:solidFill>
              </a:rPr>
              <a:t>(protein breaking) enzyme </a:t>
            </a:r>
            <a:r>
              <a:rPr lang="en-US" sz="2800" b="1" i="1" dirty="0">
                <a:solidFill>
                  <a:srgbClr val="FF0000"/>
                </a:solidFill>
              </a:rPr>
              <a:t>papain</a:t>
            </a:r>
            <a:r>
              <a:rPr lang="en-US" sz="2800" dirty="0">
                <a:solidFill>
                  <a:srgbClr val="FF0000"/>
                </a:solidFill>
              </a:rPr>
              <a:t>– </a:t>
            </a:r>
            <a:r>
              <a:rPr lang="en-US" sz="2800" i="1" dirty="0">
                <a:solidFill>
                  <a:srgbClr val="FF0000"/>
                </a:solidFill>
              </a:rPr>
              <a:t>naturally present in papaya, pineapple, and other fruits. </a:t>
            </a:r>
            <a:r>
              <a:rPr lang="en-US" sz="2800" dirty="0">
                <a:solidFill>
                  <a:srgbClr val="FF0000"/>
                </a:solidFill>
              </a:rPr>
              <a:t>The papain completes the breakdown of the nuclear membrane, at which point the DNA is freely in solution.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proteolytic enzymes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2971800"/>
            <a:ext cx="2886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What was the reason you added sodium bicarbonate to your mixture</a:t>
            </a:r>
            <a:r>
              <a:rPr lang="en-US" sz="2800" dirty="0" smtClean="0"/>
              <a:t>? 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sodium bicarbonate solution is added to </a:t>
            </a:r>
            <a:r>
              <a:rPr lang="en-US" sz="2800" b="1" dirty="0" smtClean="0">
                <a:solidFill>
                  <a:srgbClr val="FF0000"/>
                </a:solidFill>
              </a:rPr>
              <a:t>maintain </a:t>
            </a:r>
            <a:r>
              <a:rPr lang="en-US" sz="2800" b="1" dirty="0">
                <a:solidFill>
                  <a:srgbClr val="FF0000"/>
                </a:solidFill>
              </a:rPr>
              <a:t>a near-neutral </a:t>
            </a:r>
            <a:r>
              <a:rPr lang="en-US" sz="2800" b="1" dirty="0" smtClean="0">
                <a:solidFill>
                  <a:srgbClr val="FF0000"/>
                </a:solidFill>
              </a:rPr>
              <a:t>pH </a:t>
            </a:r>
            <a:r>
              <a:rPr lang="en-US" sz="2800" dirty="0">
                <a:solidFill>
                  <a:srgbClr val="FF0000"/>
                </a:solidFill>
              </a:rPr>
              <a:t>at which the DNA is most stable and at which the enzyme present in the meat tenderizer is most effective.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how do buffers work like sodium bicarbon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7912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r>
              <a:rPr lang="en-US" sz="2800" dirty="0"/>
              <a:t>. Why was cold alcohol used to precipitate the DNA</a:t>
            </a:r>
            <a:r>
              <a:rPr lang="en-US" sz="2800" dirty="0" smtClean="0"/>
              <a:t>? 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alcohol dehydrates and </a:t>
            </a:r>
            <a:r>
              <a:rPr lang="en-US" sz="2800" b="1" dirty="0">
                <a:solidFill>
                  <a:srgbClr val="FF0000"/>
                </a:solidFill>
              </a:rPr>
              <a:t>precipitates</a:t>
            </a:r>
            <a:r>
              <a:rPr lang="en-US" sz="2800" dirty="0">
                <a:solidFill>
                  <a:srgbClr val="FF0000"/>
                </a:solidFill>
              </a:rPr>
              <a:t> the DNA, as DNA is insoluble in the alcohol (especially cold alcohol).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how does cold alcohol precipitate soluble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172200" cy="32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f you did not get good results in this lab, what do you think you did wrong?  (If you were </a:t>
            </a:r>
            <a:r>
              <a:rPr lang="en-US" sz="2800" dirty="0" smtClean="0"/>
              <a:t>successful</a:t>
            </a:r>
            <a:r>
              <a:rPr lang="en-US" sz="2800" dirty="0"/>
              <a:t>, do you think there was anything you could have done to improve your results</a:t>
            </a:r>
            <a:r>
              <a:rPr lang="en-US" sz="2800" dirty="0" smtClean="0"/>
              <a:t>?)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Answers may vary.  Identify at least one thing that could have been changed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Draw and label the general structure of the DNA molecule and identify the following: </a:t>
            </a:r>
            <a:r>
              <a:rPr lang="en-US" sz="2800" b="1" i="1" dirty="0"/>
              <a:t>nucleotides, nitrogen bases, </a:t>
            </a:r>
            <a:r>
              <a:rPr lang="en-US" sz="2800" b="1" i="1" dirty="0" smtClean="0"/>
              <a:t>deoxyribose</a:t>
            </a:r>
            <a:r>
              <a:rPr lang="en-US" sz="2800" b="1" i="1" dirty="0"/>
              <a:t>, phosphate group, hydrogen bonds between nucleotides, covalent bonds between nucleotides, and complimentary bases. 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8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Image result for DNA structure bo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5" y="2814340"/>
            <a:ext cx="6838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DNA is a polymer formed from units called nucleotides.  These nucleotides are composed of three basic parts.  What are they?  (draw a diagram)</a:t>
            </a:r>
          </a:p>
          <a:p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609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 points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Image result for DNA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91628"/>
            <a:ext cx="5048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441</Words>
  <Application>Microsoft Macintosh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duncan wilson</cp:lastModifiedBy>
  <cp:revision>13</cp:revision>
  <dcterms:created xsi:type="dcterms:W3CDTF">2016-11-11T03:56:02Z</dcterms:created>
  <dcterms:modified xsi:type="dcterms:W3CDTF">2016-11-15T01:29:18Z</dcterms:modified>
</cp:coreProperties>
</file>