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8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89" r:id="rId20"/>
    <p:sldId id="273" r:id="rId21"/>
    <p:sldId id="290" r:id="rId22"/>
    <p:sldId id="274" r:id="rId23"/>
    <p:sldId id="275" r:id="rId24"/>
    <p:sldId id="276" r:id="rId25"/>
    <p:sldId id="277" r:id="rId26"/>
    <p:sldId id="27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04" autoAdjust="0"/>
    <p:restoredTop sz="94660"/>
  </p:normalViewPr>
  <p:slideViewPr>
    <p:cSldViewPr>
      <p:cViewPr>
        <p:scale>
          <a:sx n="60" d="100"/>
          <a:sy n="60" d="100"/>
        </p:scale>
        <p:origin x="-1236" y="-276"/>
      </p:cViewPr>
      <p:guideLst>
        <p:guide orient="horz" pos="2160"/>
        <p:guide pos="2880"/>
      </p:guideLst>
    </p:cSldViewPr>
  </p:slideViewPr>
  <p:notesTextViewPr>
    <p:cViewPr>
      <p:scale>
        <a:sx n="1" d="1"/>
        <a:sy n="1" d="1"/>
      </p:scale>
      <p:origin x="0" y="0"/>
    </p:cViewPr>
  </p:notesTextViewPr>
  <p:sorterViewPr>
    <p:cViewPr>
      <p:scale>
        <a:sx n="70" d="100"/>
        <a:sy n="70" d="100"/>
      </p:scale>
      <p:origin x="0" y="5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174D98-D1FD-4A07-B035-6DF6B8DFC399}" type="datetimeFigureOut">
              <a:rPr lang="en-US" smtClean="0"/>
              <a:t>12/13/2019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330799-20E9-4047-A895-818562AFB003}" type="slidenum">
              <a:rPr lang="en-US" smtClean="0"/>
              <a:t>‹#›</a:t>
            </a:fld>
            <a:endParaRPr lang="en-US"/>
          </a:p>
        </p:txBody>
      </p:sp>
    </p:spTree>
    <p:extLst>
      <p:ext uri="{BB962C8B-B14F-4D97-AF65-F5344CB8AC3E}">
        <p14:creationId xmlns:p14="http://schemas.microsoft.com/office/powerpoint/2010/main" val="3822630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330799-20E9-4047-A895-818562AFB003}" type="slidenum">
              <a:rPr lang="en-US" smtClean="0"/>
              <a:t>16</a:t>
            </a:fld>
            <a:endParaRPr lang="en-US"/>
          </a:p>
        </p:txBody>
      </p:sp>
    </p:spTree>
    <p:extLst>
      <p:ext uri="{BB962C8B-B14F-4D97-AF65-F5344CB8AC3E}">
        <p14:creationId xmlns:p14="http://schemas.microsoft.com/office/powerpoint/2010/main" val="1645736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57FE45-337A-4AD8-A881-3B880904B441}" type="datetimeFigureOut">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BC917-0FA8-4CD9-B900-9F08E95E359A}" type="slidenum">
              <a:rPr lang="en-US" smtClean="0"/>
              <a:t>‹#›</a:t>
            </a:fld>
            <a:endParaRPr lang="en-US"/>
          </a:p>
        </p:txBody>
      </p:sp>
    </p:spTree>
    <p:extLst>
      <p:ext uri="{BB962C8B-B14F-4D97-AF65-F5344CB8AC3E}">
        <p14:creationId xmlns:p14="http://schemas.microsoft.com/office/powerpoint/2010/main" val="1201801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7FE45-337A-4AD8-A881-3B880904B441}" type="datetimeFigureOut">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BC917-0FA8-4CD9-B900-9F08E95E359A}" type="slidenum">
              <a:rPr lang="en-US" smtClean="0"/>
              <a:t>‹#›</a:t>
            </a:fld>
            <a:endParaRPr lang="en-US"/>
          </a:p>
        </p:txBody>
      </p:sp>
    </p:spTree>
    <p:extLst>
      <p:ext uri="{BB962C8B-B14F-4D97-AF65-F5344CB8AC3E}">
        <p14:creationId xmlns:p14="http://schemas.microsoft.com/office/powerpoint/2010/main" val="273683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7FE45-337A-4AD8-A881-3B880904B441}" type="datetimeFigureOut">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BC917-0FA8-4CD9-B900-9F08E95E359A}" type="slidenum">
              <a:rPr lang="en-US" smtClean="0"/>
              <a:t>‹#›</a:t>
            </a:fld>
            <a:endParaRPr lang="en-US"/>
          </a:p>
        </p:txBody>
      </p:sp>
    </p:spTree>
    <p:extLst>
      <p:ext uri="{BB962C8B-B14F-4D97-AF65-F5344CB8AC3E}">
        <p14:creationId xmlns:p14="http://schemas.microsoft.com/office/powerpoint/2010/main" val="2686448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7FE45-337A-4AD8-A881-3B880904B441}" type="datetimeFigureOut">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BC917-0FA8-4CD9-B900-9F08E95E359A}" type="slidenum">
              <a:rPr lang="en-US" smtClean="0"/>
              <a:t>‹#›</a:t>
            </a:fld>
            <a:endParaRPr lang="en-US"/>
          </a:p>
        </p:txBody>
      </p:sp>
    </p:spTree>
    <p:extLst>
      <p:ext uri="{BB962C8B-B14F-4D97-AF65-F5344CB8AC3E}">
        <p14:creationId xmlns:p14="http://schemas.microsoft.com/office/powerpoint/2010/main" val="260571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57FE45-337A-4AD8-A881-3B880904B441}" type="datetimeFigureOut">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BC917-0FA8-4CD9-B900-9F08E95E359A}" type="slidenum">
              <a:rPr lang="en-US" smtClean="0"/>
              <a:t>‹#›</a:t>
            </a:fld>
            <a:endParaRPr lang="en-US"/>
          </a:p>
        </p:txBody>
      </p:sp>
    </p:spTree>
    <p:extLst>
      <p:ext uri="{BB962C8B-B14F-4D97-AF65-F5344CB8AC3E}">
        <p14:creationId xmlns:p14="http://schemas.microsoft.com/office/powerpoint/2010/main" val="2497371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57FE45-337A-4AD8-A881-3B880904B441}" type="datetimeFigureOut">
              <a:rPr lang="en-US" smtClean="0"/>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BC917-0FA8-4CD9-B900-9F08E95E359A}" type="slidenum">
              <a:rPr lang="en-US" smtClean="0"/>
              <a:t>‹#›</a:t>
            </a:fld>
            <a:endParaRPr lang="en-US"/>
          </a:p>
        </p:txBody>
      </p:sp>
    </p:spTree>
    <p:extLst>
      <p:ext uri="{BB962C8B-B14F-4D97-AF65-F5344CB8AC3E}">
        <p14:creationId xmlns:p14="http://schemas.microsoft.com/office/powerpoint/2010/main" val="118979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57FE45-337A-4AD8-A881-3B880904B441}" type="datetimeFigureOut">
              <a:rPr lang="en-US" smtClean="0"/>
              <a:t>12/13/2019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0BC917-0FA8-4CD9-B900-9F08E95E359A}" type="slidenum">
              <a:rPr lang="en-US" smtClean="0"/>
              <a:t>‹#›</a:t>
            </a:fld>
            <a:endParaRPr lang="en-US"/>
          </a:p>
        </p:txBody>
      </p:sp>
    </p:spTree>
    <p:extLst>
      <p:ext uri="{BB962C8B-B14F-4D97-AF65-F5344CB8AC3E}">
        <p14:creationId xmlns:p14="http://schemas.microsoft.com/office/powerpoint/2010/main" val="1055962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57FE45-337A-4AD8-A881-3B880904B441}" type="datetimeFigureOut">
              <a:rPr lang="en-US" smtClean="0"/>
              <a:t>12/13/2019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0BC917-0FA8-4CD9-B900-9F08E95E359A}" type="slidenum">
              <a:rPr lang="en-US" smtClean="0"/>
              <a:t>‹#›</a:t>
            </a:fld>
            <a:endParaRPr lang="en-US"/>
          </a:p>
        </p:txBody>
      </p:sp>
    </p:spTree>
    <p:extLst>
      <p:ext uri="{BB962C8B-B14F-4D97-AF65-F5344CB8AC3E}">
        <p14:creationId xmlns:p14="http://schemas.microsoft.com/office/powerpoint/2010/main" val="1528438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57FE45-337A-4AD8-A881-3B880904B441}" type="datetimeFigureOut">
              <a:rPr lang="en-US" smtClean="0"/>
              <a:t>12/13/2019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0BC917-0FA8-4CD9-B900-9F08E95E359A}" type="slidenum">
              <a:rPr lang="en-US" smtClean="0"/>
              <a:t>‹#›</a:t>
            </a:fld>
            <a:endParaRPr lang="en-US"/>
          </a:p>
        </p:txBody>
      </p:sp>
    </p:spTree>
    <p:extLst>
      <p:ext uri="{BB962C8B-B14F-4D97-AF65-F5344CB8AC3E}">
        <p14:creationId xmlns:p14="http://schemas.microsoft.com/office/powerpoint/2010/main" val="1245553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7FE45-337A-4AD8-A881-3B880904B441}" type="datetimeFigureOut">
              <a:rPr lang="en-US" smtClean="0"/>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BC917-0FA8-4CD9-B900-9F08E95E359A}" type="slidenum">
              <a:rPr lang="en-US" smtClean="0"/>
              <a:t>‹#›</a:t>
            </a:fld>
            <a:endParaRPr lang="en-US"/>
          </a:p>
        </p:txBody>
      </p:sp>
    </p:spTree>
    <p:extLst>
      <p:ext uri="{BB962C8B-B14F-4D97-AF65-F5344CB8AC3E}">
        <p14:creationId xmlns:p14="http://schemas.microsoft.com/office/powerpoint/2010/main" val="3706100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7FE45-337A-4AD8-A881-3B880904B441}" type="datetimeFigureOut">
              <a:rPr lang="en-US" smtClean="0"/>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BC917-0FA8-4CD9-B900-9F08E95E359A}" type="slidenum">
              <a:rPr lang="en-US" smtClean="0"/>
              <a:t>‹#›</a:t>
            </a:fld>
            <a:endParaRPr lang="en-US"/>
          </a:p>
        </p:txBody>
      </p:sp>
    </p:spTree>
    <p:extLst>
      <p:ext uri="{BB962C8B-B14F-4D97-AF65-F5344CB8AC3E}">
        <p14:creationId xmlns:p14="http://schemas.microsoft.com/office/powerpoint/2010/main" val="890012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57FE45-337A-4AD8-A881-3B880904B441}" type="datetimeFigureOut">
              <a:rPr lang="en-US" smtClean="0"/>
              <a:t>12/13/2019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BC917-0FA8-4CD9-B900-9F08E95E359A}" type="slidenum">
              <a:rPr lang="en-US" smtClean="0"/>
              <a:t>‹#›</a:t>
            </a:fld>
            <a:endParaRPr lang="en-US"/>
          </a:p>
        </p:txBody>
      </p:sp>
    </p:spTree>
    <p:extLst>
      <p:ext uri="{BB962C8B-B14F-4D97-AF65-F5344CB8AC3E}">
        <p14:creationId xmlns:p14="http://schemas.microsoft.com/office/powerpoint/2010/main" val="26787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610600" cy="4708981"/>
          </a:xfrm>
          <a:prstGeom prst="rect">
            <a:avLst/>
          </a:prstGeom>
          <a:noFill/>
        </p:spPr>
        <p:txBody>
          <a:bodyPr wrap="square" rtlCol="0">
            <a:spAutoFit/>
          </a:bodyPr>
          <a:lstStyle/>
          <a:p>
            <a:pPr algn="ctr"/>
            <a:endParaRPr lang="en-US" sz="6000" dirty="0" smtClean="0">
              <a:latin typeface="Arial" panose="020B0604020202020204" pitchFamily="34" charset="0"/>
              <a:cs typeface="Arial" panose="020B0604020202020204" pitchFamily="34" charset="0"/>
            </a:endParaRPr>
          </a:p>
          <a:p>
            <a:pPr algn="ctr"/>
            <a:r>
              <a:rPr lang="en-US" sz="6000" dirty="0" smtClean="0">
                <a:latin typeface="Arial" panose="020B0604020202020204" pitchFamily="34" charset="0"/>
                <a:cs typeface="Arial" panose="020B0604020202020204" pitchFamily="34" charset="0"/>
              </a:rPr>
              <a:t>GRADING RUBRIC</a:t>
            </a:r>
          </a:p>
          <a:p>
            <a:pPr algn="ctr"/>
            <a:endParaRPr lang="en-US" sz="6000" dirty="0">
              <a:latin typeface="Arial" panose="020B0604020202020204" pitchFamily="34" charset="0"/>
              <a:cs typeface="Arial" panose="020B0604020202020204" pitchFamily="34" charset="0"/>
            </a:endParaRPr>
          </a:p>
          <a:p>
            <a:pPr algn="ctr"/>
            <a:r>
              <a:rPr lang="en-US" sz="6000" dirty="0" smtClean="0">
                <a:latin typeface="Arial" panose="020B0604020202020204" pitchFamily="34" charset="0"/>
                <a:cs typeface="Arial" panose="020B0604020202020204" pitchFamily="34" charset="0"/>
              </a:rPr>
              <a:t>WKS: Fall Final Review</a:t>
            </a:r>
            <a:endParaRPr lang="en-US" sz="6000" dirty="0" smtClean="0">
              <a:solidFill>
                <a:srgbClr val="FF0000"/>
              </a:solidFill>
              <a:latin typeface="Arial" panose="020B0604020202020204" pitchFamily="34" charset="0"/>
              <a:cs typeface="Arial" panose="020B0604020202020204" pitchFamily="34" charset="0"/>
            </a:endParaRPr>
          </a:p>
          <a:p>
            <a:pPr algn="ctr"/>
            <a:r>
              <a:rPr lang="en-US" sz="6000" dirty="0" smtClean="0">
                <a:latin typeface="Arial" panose="020B0604020202020204" pitchFamily="34" charset="0"/>
                <a:cs typeface="Arial" panose="020B0604020202020204" pitchFamily="34" charset="0"/>
              </a:rPr>
              <a:t>2018</a:t>
            </a:r>
          </a:p>
        </p:txBody>
      </p:sp>
    </p:spTree>
    <p:extLst>
      <p:ext uri="{BB962C8B-B14F-4D97-AF65-F5344CB8AC3E}">
        <p14:creationId xmlns:p14="http://schemas.microsoft.com/office/powerpoint/2010/main" val="11244070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610600" cy="6555641"/>
          </a:xfrm>
          <a:prstGeom prst="rect">
            <a:avLst/>
          </a:prstGeom>
          <a:noFill/>
        </p:spPr>
        <p:txBody>
          <a:bodyPr wrap="square" rtlCol="0">
            <a:spAutoFit/>
          </a:bodyPr>
          <a:lstStyle/>
          <a:p>
            <a:r>
              <a:rPr lang="en-US" sz="2800" dirty="0"/>
              <a:t>9. Draw a typical cell and show what happens to its </a:t>
            </a:r>
            <a:r>
              <a:rPr lang="en-US" sz="2800" b="1" dirty="0"/>
              <a:t>surface area to volume ratio</a:t>
            </a:r>
            <a:r>
              <a:rPr lang="en-US" sz="2800" dirty="0"/>
              <a:t> as the cell increases in size. What significance does this have on cell division</a:t>
            </a:r>
            <a:r>
              <a:rPr lang="en-US" sz="2800" dirty="0" smtClean="0"/>
              <a:t>?</a:t>
            </a: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r>
              <a:rPr lang="en-US" sz="2400" i="1" dirty="0" smtClean="0">
                <a:solidFill>
                  <a:srgbClr val="FF0000"/>
                </a:solidFill>
                <a:latin typeface="Arial" panose="020B0604020202020204" pitchFamily="34" charset="0"/>
                <a:cs typeface="Arial" panose="020B0604020202020204" pitchFamily="34" charset="0"/>
              </a:rPr>
              <a:t>Decreasing surface area makes it difficult for cell to take in and get rid of materials through cell membrane (the surface area of cell)</a:t>
            </a:r>
          </a:p>
        </p:txBody>
      </p:sp>
      <p:pic>
        <p:nvPicPr>
          <p:cNvPr id="9218" name="Picture 2" descr="Image result for surface area to volume ratio ce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613595"/>
            <a:ext cx="5791200" cy="3569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81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0" end="10"/>
                                            </p:txEl>
                                          </p:spTgt>
                                        </p:tgtEl>
                                        <p:attrNameLst>
                                          <p:attrName>style.visibility</p:attrName>
                                        </p:attrNameLst>
                                      </p:cBhvr>
                                      <p:to>
                                        <p:strVal val="visible"/>
                                      </p:to>
                                    </p:set>
                                    <p:animEffect transition="in" filter="fade">
                                      <p:cBhvr>
                                        <p:cTn id="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610600" cy="6432530"/>
          </a:xfrm>
          <a:prstGeom prst="rect">
            <a:avLst/>
          </a:prstGeom>
          <a:noFill/>
        </p:spPr>
        <p:txBody>
          <a:bodyPr wrap="square" rtlCol="0">
            <a:spAutoFit/>
          </a:bodyPr>
          <a:lstStyle/>
          <a:p>
            <a:r>
              <a:rPr lang="en-US" sz="2800" dirty="0"/>
              <a:t>10. Draw a typical </a:t>
            </a:r>
            <a:r>
              <a:rPr lang="en-US" sz="2800" b="1" dirty="0"/>
              <a:t>cell membrane</a:t>
            </a:r>
            <a:r>
              <a:rPr lang="en-US" sz="2800" dirty="0"/>
              <a:t> and label the following: phospholipids and protein channels. </a:t>
            </a:r>
            <a:r>
              <a:rPr lang="en-US" sz="2800" i="1" dirty="0"/>
              <a:t>(Show unsaturated fatty acid tails and describe how this effects the cell membrane</a:t>
            </a:r>
            <a:r>
              <a:rPr lang="en-US" sz="2800" i="1" dirty="0" smtClean="0"/>
              <a:t>)</a:t>
            </a:r>
          </a:p>
          <a:p>
            <a:endParaRPr lang="en-US" sz="2800" i="1" dirty="0">
              <a:latin typeface="Arial" panose="020B0604020202020204" pitchFamily="34" charset="0"/>
              <a:cs typeface="Arial" panose="020B0604020202020204" pitchFamily="34" charset="0"/>
            </a:endParaRPr>
          </a:p>
          <a:p>
            <a:endParaRPr lang="en-US" sz="2800" i="1" dirty="0" smtClean="0">
              <a:latin typeface="Arial" panose="020B0604020202020204" pitchFamily="34" charset="0"/>
              <a:cs typeface="Arial" panose="020B0604020202020204" pitchFamily="34" charset="0"/>
            </a:endParaRPr>
          </a:p>
          <a:p>
            <a:endParaRPr lang="en-US" sz="2800" i="1" dirty="0">
              <a:latin typeface="Arial" panose="020B0604020202020204" pitchFamily="34" charset="0"/>
              <a:cs typeface="Arial" panose="020B0604020202020204" pitchFamily="34" charset="0"/>
            </a:endParaRPr>
          </a:p>
          <a:p>
            <a:endParaRPr lang="en-US" sz="2800" i="1" dirty="0" smtClean="0">
              <a:latin typeface="Arial" panose="020B0604020202020204" pitchFamily="34" charset="0"/>
              <a:cs typeface="Arial" panose="020B0604020202020204" pitchFamily="34" charset="0"/>
            </a:endParaRPr>
          </a:p>
          <a:p>
            <a:endParaRPr lang="en-US" sz="2800" i="1" dirty="0">
              <a:latin typeface="Arial" panose="020B0604020202020204" pitchFamily="34" charset="0"/>
              <a:cs typeface="Arial" panose="020B0604020202020204" pitchFamily="34" charset="0"/>
            </a:endParaRPr>
          </a:p>
          <a:p>
            <a:endParaRPr lang="en-US" sz="2800" i="1" dirty="0" smtClean="0">
              <a:latin typeface="Arial" panose="020B0604020202020204" pitchFamily="34" charset="0"/>
              <a:cs typeface="Arial" panose="020B0604020202020204" pitchFamily="34" charset="0"/>
            </a:endParaRPr>
          </a:p>
          <a:p>
            <a:endParaRPr lang="en-US" sz="2800" i="1" dirty="0">
              <a:latin typeface="Arial" panose="020B0604020202020204" pitchFamily="34" charset="0"/>
              <a:cs typeface="Arial" panose="020B0604020202020204" pitchFamily="34" charset="0"/>
            </a:endParaRPr>
          </a:p>
          <a:p>
            <a:endParaRPr lang="en-US" sz="2800" i="1" dirty="0" smtClean="0">
              <a:latin typeface="Arial" panose="020B0604020202020204" pitchFamily="34" charset="0"/>
              <a:cs typeface="Arial" panose="020B0604020202020204" pitchFamily="34" charset="0"/>
            </a:endParaRPr>
          </a:p>
          <a:p>
            <a:endParaRPr lang="en-US" sz="2800" i="1" dirty="0">
              <a:latin typeface="Arial" panose="020B0604020202020204" pitchFamily="34" charset="0"/>
              <a:cs typeface="Arial" panose="020B0604020202020204" pitchFamily="34" charset="0"/>
            </a:endParaRPr>
          </a:p>
          <a:p>
            <a:r>
              <a:rPr lang="en-US" sz="2400" i="1" dirty="0" smtClean="0">
                <a:solidFill>
                  <a:srgbClr val="FF0000"/>
                </a:solidFill>
                <a:latin typeface="Arial" panose="020B0604020202020204" pitchFamily="34" charset="0"/>
                <a:cs typeface="Arial" panose="020B0604020202020204" pitchFamily="34" charset="0"/>
              </a:rPr>
              <a:t>The kinks in the fatty acid tails spread the lipid molecules out and provide more space between them</a:t>
            </a:r>
            <a:endParaRPr lang="en-US" sz="2400" dirty="0">
              <a:solidFill>
                <a:srgbClr val="FF0000"/>
              </a:solidFill>
              <a:latin typeface="Arial" panose="020B0604020202020204" pitchFamily="34" charset="0"/>
              <a:cs typeface="Arial" panose="020B0604020202020204" pitchFamily="34" charset="0"/>
            </a:endParaRPr>
          </a:p>
        </p:txBody>
      </p:sp>
      <p:pic>
        <p:nvPicPr>
          <p:cNvPr id="10242" name="Picture 2" descr="Image result for cell membra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919" y="2057400"/>
            <a:ext cx="4758645" cy="274760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cell membrane unsaturated fatty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2534740"/>
            <a:ext cx="3399407" cy="197921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V="1">
            <a:off x="5867400" y="4417368"/>
            <a:ext cx="152400"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610100" y="5179368"/>
            <a:ext cx="3352800" cy="461665"/>
          </a:xfrm>
          <a:prstGeom prst="rect">
            <a:avLst/>
          </a:prstGeom>
          <a:noFill/>
        </p:spPr>
        <p:txBody>
          <a:bodyPr wrap="square" rtlCol="0">
            <a:spAutoFit/>
          </a:bodyPr>
          <a:lstStyle/>
          <a:p>
            <a:pPr algn="ctr"/>
            <a:r>
              <a:rPr lang="en-US" sz="2400" dirty="0" smtClean="0">
                <a:solidFill>
                  <a:srgbClr val="FF0000"/>
                </a:solidFill>
              </a:rPr>
              <a:t>Saturated fatty acid tails</a:t>
            </a:r>
            <a:endParaRPr lang="en-US" sz="2400" dirty="0">
              <a:solidFill>
                <a:srgbClr val="FF0000"/>
              </a:solidFill>
            </a:endParaRPr>
          </a:p>
        </p:txBody>
      </p:sp>
      <p:cxnSp>
        <p:nvCxnSpPr>
          <p:cNvPr id="11" name="Straight Arrow Connector 10"/>
          <p:cNvCxnSpPr/>
          <p:nvPr/>
        </p:nvCxnSpPr>
        <p:spPr>
          <a:xfrm>
            <a:off x="7033703" y="1985665"/>
            <a:ext cx="814897" cy="67910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10100" y="1524000"/>
            <a:ext cx="4181291" cy="461665"/>
          </a:xfrm>
          <a:prstGeom prst="rect">
            <a:avLst/>
          </a:prstGeom>
          <a:noFill/>
        </p:spPr>
        <p:txBody>
          <a:bodyPr wrap="square" rtlCol="0">
            <a:spAutoFit/>
          </a:bodyPr>
          <a:lstStyle/>
          <a:p>
            <a:pPr algn="ctr"/>
            <a:r>
              <a:rPr lang="en-US" sz="2400" dirty="0" smtClean="0">
                <a:solidFill>
                  <a:srgbClr val="FF0000"/>
                </a:solidFill>
              </a:rPr>
              <a:t>Unsaturated fatty acid tails</a:t>
            </a:r>
            <a:endParaRPr lang="en-US" sz="2400" dirty="0">
              <a:solidFill>
                <a:srgbClr val="FF0000"/>
              </a:solidFill>
            </a:endParaRPr>
          </a:p>
        </p:txBody>
      </p:sp>
    </p:spTree>
    <p:extLst>
      <p:ext uri="{BB962C8B-B14F-4D97-AF65-F5344CB8AC3E}">
        <p14:creationId xmlns:p14="http://schemas.microsoft.com/office/powerpoint/2010/main" val="302081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0" end="10"/>
                                            </p:txEl>
                                          </p:spTgt>
                                        </p:tgtEl>
                                        <p:attrNameLst>
                                          <p:attrName>style.visibility</p:attrName>
                                        </p:attrNameLst>
                                      </p:cBhvr>
                                      <p:to>
                                        <p:strVal val="visible"/>
                                      </p:to>
                                    </p:set>
                                    <p:animEffect transition="in" filter="fade">
                                      <p:cBhvr>
                                        <p:cTn id="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610600" cy="1384995"/>
          </a:xfrm>
          <a:prstGeom prst="rect">
            <a:avLst/>
          </a:prstGeom>
          <a:noFill/>
        </p:spPr>
        <p:txBody>
          <a:bodyPr wrap="square" rtlCol="0">
            <a:spAutoFit/>
          </a:bodyPr>
          <a:lstStyle/>
          <a:p>
            <a:r>
              <a:rPr lang="en-US" sz="2800" dirty="0"/>
              <a:t>11. Draw and diagram a cell membrane showing examples of </a:t>
            </a:r>
            <a:r>
              <a:rPr lang="en-US" sz="2800" b="1" dirty="0"/>
              <a:t>diffusion</a:t>
            </a:r>
            <a:r>
              <a:rPr lang="en-US" sz="2800" dirty="0"/>
              <a:t>, </a:t>
            </a:r>
            <a:r>
              <a:rPr lang="en-US" sz="2800" b="1" dirty="0"/>
              <a:t>facilitated diffusion</a:t>
            </a:r>
            <a:r>
              <a:rPr lang="en-US" sz="2800" dirty="0"/>
              <a:t>, and </a:t>
            </a:r>
            <a:r>
              <a:rPr lang="en-US" sz="2800" b="1" dirty="0"/>
              <a:t>active transport</a:t>
            </a:r>
            <a:r>
              <a:rPr lang="en-US" sz="2800" dirty="0"/>
              <a:t> </a:t>
            </a:r>
            <a:r>
              <a:rPr lang="en-US" sz="2800" i="1" dirty="0"/>
              <a:t>(show which require an input of energy and which do not)</a:t>
            </a:r>
            <a:endParaRPr lang="en-US" sz="2800" dirty="0">
              <a:latin typeface="Arial" panose="020B0604020202020204" pitchFamily="34" charset="0"/>
              <a:cs typeface="Arial" panose="020B0604020202020204" pitchFamily="34" charset="0"/>
            </a:endParaRPr>
          </a:p>
        </p:txBody>
      </p:sp>
      <p:pic>
        <p:nvPicPr>
          <p:cNvPr id="11266" name="Picture 2" descr="Image result for cell transport typ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055" y="1613595"/>
            <a:ext cx="6781800" cy="508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8110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610600" cy="6124754"/>
          </a:xfrm>
          <a:prstGeom prst="rect">
            <a:avLst/>
          </a:prstGeom>
          <a:noFill/>
        </p:spPr>
        <p:txBody>
          <a:bodyPr wrap="square" rtlCol="0">
            <a:spAutoFit/>
          </a:bodyPr>
          <a:lstStyle/>
          <a:p>
            <a:r>
              <a:rPr lang="en-US" sz="2800" dirty="0"/>
              <a:t>12. Draw a typical </a:t>
            </a:r>
            <a:r>
              <a:rPr lang="en-US" sz="2800" b="1" dirty="0"/>
              <a:t>prokaryote</a:t>
            </a:r>
            <a:r>
              <a:rPr lang="en-US" sz="2800" dirty="0"/>
              <a:t> and </a:t>
            </a:r>
            <a:r>
              <a:rPr lang="en-US" sz="2800" b="1" dirty="0"/>
              <a:t>eukaryote</a:t>
            </a:r>
            <a:r>
              <a:rPr lang="en-US" sz="2800" dirty="0"/>
              <a:t> and describe the major differences between </a:t>
            </a:r>
            <a:r>
              <a:rPr lang="en-US" sz="2800" dirty="0" smtClean="0"/>
              <a:t>them</a:t>
            </a: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r>
              <a:rPr lang="en-US" sz="2800" b="1" i="1" dirty="0" smtClean="0">
                <a:solidFill>
                  <a:srgbClr val="FF0000"/>
                </a:solidFill>
                <a:latin typeface="Arial" panose="020B0604020202020204" pitchFamily="34" charset="0"/>
                <a:cs typeface="Arial" panose="020B0604020202020204" pitchFamily="34" charset="0"/>
              </a:rPr>
              <a:t>Eukaryotes</a:t>
            </a:r>
            <a:r>
              <a:rPr lang="en-US" sz="2800" i="1" dirty="0" smtClean="0">
                <a:solidFill>
                  <a:srgbClr val="FF0000"/>
                </a:solidFill>
                <a:latin typeface="Arial" panose="020B0604020202020204" pitchFamily="34" charset="0"/>
                <a:cs typeface="Arial" panose="020B0604020202020204" pitchFamily="34" charset="0"/>
              </a:rPr>
              <a:t> have a nucleus and membrane-bound </a:t>
            </a:r>
            <a:r>
              <a:rPr lang="en-US" sz="2800" i="1" dirty="0" smtClean="0">
                <a:solidFill>
                  <a:srgbClr val="FF0000"/>
                </a:solidFill>
                <a:latin typeface="Arial" panose="020B0604020202020204" pitchFamily="34" charset="0"/>
                <a:cs typeface="Arial" panose="020B0604020202020204" pitchFamily="34" charset="0"/>
              </a:rPr>
              <a:t>organelles</a:t>
            </a:r>
            <a:r>
              <a:rPr lang="en-US" sz="2800" i="1" dirty="0">
                <a:solidFill>
                  <a:srgbClr val="FF0000"/>
                </a:solidFill>
                <a:latin typeface="Arial" panose="020B0604020202020204" pitchFamily="34" charset="0"/>
                <a:cs typeface="Arial" panose="020B0604020202020204" pitchFamily="34" charset="0"/>
              </a:rPr>
              <a:t> </a:t>
            </a:r>
            <a:r>
              <a:rPr lang="en-US" sz="2800" i="1" dirty="0" smtClean="0">
                <a:solidFill>
                  <a:srgbClr val="FF0000"/>
                </a:solidFill>
                <a:latin typeface="Arial" panose="020B0604020202020204" pitchFamily="34" charset="0"/>
                <a:cs typeface="Arial" panose="020B0604020202020204" pitchFamily="34" charset="0"/>
              </a:rPr>
              <a:t>and </a:t>
            </a:r>
            <a:r>
              <a:rPr lang="en-US" sz="2800" b="1" i="1" dirty="0" smtClean="0">
                <a:solidFill>
                  <a:srgbClr val="FF0000"/>
                </a:solidFill>
                <a:latin typeface="Arial" panose="020B0604020202020204" pitchFamily="34" charset="0"/>
                <a:cs typeface="Arial" panose="020B0604020202020204" pitchFamily="34" charset="0"/>
              </a:rPr>
              <a:t>prokaryotes</a:t>
            </a:r>
            <a:r>
              <a:rPr lang="en-US" sz="2800" i="1" dirty="0" smtClean="0">
                <a:solidFill>
                  <a:srgbClr val="FF0000"/>
                </a:solidFill>
                <a:latin typeface="Arial" panose="020B0604020202020204" pitchFamily="34" charset="0"/>
                <a:cs typeface="Arial" panose="020B0604020202020204" pitchFamily="34" charset="0"/>
              </a:rPr>
              <a:t> do not.</a:t>
            </a:r>
            <a:endParaRPr lang="en-US" sz="2400" i="1" dirty="0">
              <a:solidFill>
                <a:srgbClr val="FF0000"/>
              </a:solidFill>
              <a:latin typeface="Arial" panose="020B0604020202020204" pitchFamily="34" charset="0"/>
              <a:cs typeface="Arial" panose="020B0604020202020204" pitchFamily="34" charset="0"/>
            </a:endParaRPr>
          </a:p>
        </p:txBody>
      </p:sp>
      <p:pic>
        <p:nvPicPr>
          <p:cNvPr id="1229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419" y="1524000"/>
            <a:ext cx="8025315"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81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1" end="11"/>
                                            </p:txEl>
                                          </p:spTgt>
                                        </p:tgtEl>
                                        <p:attrNameLst>
                                          <p:attrName>style.visibility</p:attrName>
                                        </p:attrNameLst>
                                      </p:cBhvr>
                                      <p:to>
                                        <p:strVal val="visible"/>
                                      </p:to>
                                    </p:set>
                                    <p:animEffect transition="in" filter="fade">
                                      <p:cBhvr>
                                        <p:cTn id="7"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610600" cy="6432530"/>
          </a:xfrm>
          <a:prstGeom prst="rect">
            <a:avLst/>
          </a:prstGeom>
          <a:noFill/>
        </p:spPr>
        <p:txBody>
          <a:bodyPr wrap="square" rtlCol="0">
            <a:spAutoFit/>
          </a:bodyPr>
          <a:lstStyle/>
          <a:p>
            <a:r>
              <a:rPr lang="en-US" sz="2800" dirty="0"/>
              <a:t>13. Draw a diagram of the </a:t>
            </a:r>
            <a:r>
              <a:rPr lang="en-US" sz="2800" b="1" dirty="0"/>
              <a:t>endosymbiotic theory</a:t>
            </a:r>
            <a:r>
              <a:rPr lang="en-US" sz="2800" dirty="0"/>
              <a:t> and describe details that support this </a:t>
            </a:r>
            <a:r>
              <a:rPr lang="en-US" sz="2800" dirty="0" smtClean="0"/>
              <a:t>theory</a:t>
            </a: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r>
              <a:rPr lang="en-US" sz="2400" i="1" dirty="0" smtClean="0">
                <a:solidFill>
                  <a:srgbClr val="FF0000"/>
                </a:solidFill>
                <a:latin typeface="Arial" panose="020B0604020202020204" pitchFamily="34" charset="0"/>
                <a:cs typeface="Arial" panose="020B0604020202020204" pitchFamily="34" charset="0"/>
              </a:rPr>
              <a:t>Evidence:  Both mitochondria and chloroplasts have their own </a:t>
            </a:r>
            <a:r>
              <a:rPr lang="en-US" sz="2400" b="1" i="1" dirty="0" smtClean="0">
                <a:solidFill>
                  <a:srgbClr val="FF0000"/>
                </a:solidFill>
                <a:latin typeface="Arial" panose="020B0604020202020204" pitchFamily="34" charset="0"/>
                <a:cs typeface="Arial" panose="020B0604020202020204" pitchFamily="34" charset="0"/>
              </a:rPr>
              <a:t>DNA</a:t>
            </a:r>
            <a:r>
              <a:rPr lang="en-US" sz="2400" i="1" dirty="0" smtClean="0">
                <a:solidFill>
                  <a:srgbClr val="FF0000"/>
                </a:solidFill>
                <a:latin typeface="Arial" panose="020B0604020202020204" pitchFamily="34" charset="0"/>
                <a:cs typeface="Arial" panose="020B0604020202020204" pitchFamily="34" charset="0"/>
              </a:rPr>
              <a:t> and </a:t>
            </a:r>
            <a:r>
              <a:rPr lang="en-US" sz="2400" b="1" i="1" dirty="0" smtClean="0">
                <a:solidFill>
                  <a:srgbClr val="FF0000"/>
                </a:solidFill>
                <a:latin typeface="Arial" panose="020B0604020202020204" pitchFamily="34" charset="0"/>
                <a:cs typeface="Arial" panose="020B0604020202020204" pitchFamily="34" charset="0"/>
              </a:rPr>
              <a:t>ribosomes</a:t>
            </a:r>
            <a:endParaRPr lang="en-US" sz="2400" b="1" i="1" dirty="0">
              <a:solidFill>
                <a:srgbClr val="FF0000"/>
              </a:solidFill>
              <a:latin typeface="Arial" panose="020B0604020202020204" pitchFamily="34" charset="0"/>
              <a:cs typeface="Arial" panose="020B0604020202020204" pitchFamily="34" charset="0"/>
            </a:endParaRPr>
          </a:p>
        </p:txBody>
      </p:sp>
      <p:pic>
        <p:nvPicPr>
          <p:cNvPr id="13314" name="Picture 2" descr="Image result for endosymbiotic the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823658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81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2" end="12"/>
                                            </p:txEl>
                                          </p:spTgt>
                                        </p:tgtEl>
                                        <p:attrNameLst>
                                          <p:attrName>style.visibility</p:attrName>
                                        </p:attrNameLst>
                                      </p:cBhvr>
                                      <p:to>
                                        <p:strVal val="visible"/>
                                      </p:to>
                                    </p:set>
                                    <p:animEffect transition="in" filter="fade">
                                      <p:cBhvr>
                                        <p:cTn id="7"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610600" cy="6124754"/>
          </a:xfrm>
          <a:prstGeom prst="rect">
            <a:avLst/>
          </a:prstGeom>
          <a:noFill/>
        </p:spPr>
        <p:txBody>
          <a:bodyPr wrap="square" rtlCol="0">
            <a:spAutoFit/>
          </a:bodyPr>
          <a:lstStyle/>
          <a:p>
            <a:r>
              <a:rPr lang="en-US" sz="2800" dirty="0"/>
              <a:t>14. Diagram examples of a </a:t>
            </a:r>
            <a:r>
              <a:rPr lang="en-US" sz="2800" b="1" dirty="0"/>
              <a:t>hypertonic</a:t>
            </a:r>
            <a:r>
              <a:rPr lang="en-US" sz="2800" dirty="0"/>
              <a:t>, </a:t>
            </a:r>
            <a:r>
              <a:rPr lang="en-US" sz="2800" b="1" dirty="0"/>
              <a:t>hypotonic</a:t>
            </a:r>
            <a:r>
              <a:rPr lang="en-US" sz="2800" dirty="0"/>
              <a:t>, and </a:t>
            </a:r>
            <a:r>
              <a:rPr lang="en-US" sz="2800" b="1" dirty="0"/>
              <a:t>isotonic solutions</a:t>
            </a:r>
            <a:r>
              <a:rPr lang="en-US" sz="2800" dirty="0"/>
              <a:t> </a:t>
            </a:r>
            <a:r>
              <a:rPr lang="en-US" sz="2800" i="1" dirty="0"/>
              <a:t>(show the flow of water molecules</a:t>
            </a:r>
            <a:r>
              <a:rPr lang="en-US" sz="2800" i="1" dirty="0" smtClean="0"/>
              <a:t>)</a:t>
            </a:r>
          </a:p>
          <a:p>
            <a:endParaRPr lang="en-US" sz="2800" i="1" dirty="0">
              <a:latin typeface="Arial" panose="020B0604020202020204" pitchFamily="34" charset="0"/>
              <a:cs typeface="Arial" panose="020B0604020202020204" pitchFamily="34" charset="0"/>
            </a:endParaRPr>
          </a:p>
          <a:p>
            <a:endParaRPr lang="en-US" sz="2800" i="1" dirty="0" smtClean="0">
              <a:latin typeface="Arial" panose="020B0604020202020204" pitchFamily="34" charset="0"/>
              <a:cs typeface="Arial" panose="020B0604020202020204" pitchFamily="34" charset="0"/>
            </a:endParaRPr>
          </a:p>
          <a:p>
            <a:endParaRPr lang="en-US" sz="2800" i="1" dirty="0">
              <a:latin typeface="Arial" panose="020B0604020202020204" pitchFamily="34" charset="0"/>
              <a:cs typeface="Arial" panose="020B0604020202020204" pitchFamily="34" charset="0"/>
            </a:endParaRPr>
          </a:p>
          <a:p>
            <a:endParaRPr lang="en-US" sz="2800" i="1" dirty="0" smtClean="0">
              <a:latin typeface="Arial" panose="020B0604020202020204" pitchFamily="34" charset="0"/>
              <a:cs typeface="Arial" panose="020B0604020202020204" pitchFamily="34" charset="0"/>
            </a:endParaRPr>
          </a:p>
          <a:p>
            <a:endParaRPr lang="en-US" sz="2800" i="1" dirty="0">
              <a:latin typeface="Arial" panose="020B0604020202020204" pitchFamily="34" charset="0"/>
              <a:cs typeface="Arial" panose="020B0604020202020204" pitchFamily="34" charset="0"/>
            </a:endParaRPr>
          </a:p>
          <a:p>
            <a:endParaRPr lang="en-US" sz="2800" i="1" dirty="0" smtClean="0">
              <a:latin typeface="Arial" panose="020B0604020202020204" pitchFamily="34" charset="0"/>
              <a:cs typeface="Arial" panose="020B0604020202020204" pitchFamily="34" charset="0"/>
            </a:endParaRPr>
          </a:p>
          <a:p>
            <a:endParaRPr lang="en-US" sz="2800" i="1" dirty="0">
              <a:latin typeface="Arial" panose="020B0604020202020204" pitchFamily="34" charset="0"/>
              <a:cs typeface="Arial" panose="020B0604020202020204" pitchFamily="34" charset="0"/>
            </a:endParaRPr>
          </a:p>
          <a:p>
            <a:endParaRPr lang="en-US" sz="2800" i="1" dirty="0" smtClean="0">
              <a:latin typeface="Arial" panose="020B0604020202020204" pitchFamily="34" charset="0"/>
              <a:cs typeface="Arial" panose="020B0604020202020204" pitchFamily="34" charset="0"/>
            </a:endParaRPr>
          </a:p>
          <a:p>
            <a:endParaRPr lang="en-US" sz="2800" i="1" dirty="0">
              <a:latin typeface="Arial" panose="020B0604020202020204" pitchFamily="34" charset="0"/>
              <a:cs typeface="Arial" panose="020B0604020202020204" pitchFamily="34" charset="0"/>
            </a:endParaRPr>
          </a:p>
          <a:p>
            <a:endParaRPr lang="en-US" sz="2800" i="1" dirty="0" smtClean="0">
              <a:latin typeface="Arial" panose="020B0604020202020204" pitchFamily="34" charset="0"/>
              <a:cs typeface="Arial" panose="020B0604020202020204" pitchFamily="34" charset="0"/>
            </a:endParaRPr>
          </a:p>
          <a:p>
            <a:endParaRPr lang="en-US" sz="2800" i="1" dirty="0">
              <a:latin typeface="Arial" panose="020B0604020202020204" pitchFamily="34" charset="0"/>
              <a:cs typeface="Arial" panose="020B0604020202020204" pitchFamily="34" charset="0"/>
            </a:endParaRPr>
          </a:p>
          <a:p>
            <a:r>
              <a:rPr lang="en-US" sz="2800" i="1" dirty="0" smtClean="0">
                <a:solidFill>
                  <a:srgbClr val="FF0000"/>
                </a:solidFill>
                <a:latin typeface="Arial" panose="020B0604020202020204" pitchFamily="34" charset="0"/>
                <a:cs typeface="Arial" panose="020B0604020202020204" pitchFamily="34" charset="0"/>
              </a:rPr>
              <a:t>If it is hypertonic inside the cell, what is it outside?</a:t>
            </a:r>
            <a:endParaRPr lang="en-US" sz="2800" dirty="0">
              <a:solidFill>
                <a:srgbClr val="FF0000"/>
              </a:solidFill>
              <a:latin typeface="Arial" panose="020B0604020202020204" pitchFamily="34" charset="0"/>
              <a:cs typeface="Arial" panose="020B0604020202020204" pitchFamily="34" charset="0"/>
            </a:endParaRPr>
          </a:p>
        </p:txBody>
      </p:sp>
      <p:pic>
        <p:nvPicPr>
          <p:cNvPr id="14338" name="Picture 2" descr="Image result for hypertonic hypotonic isotonic s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03489"/>
            <a:ext cx="6324599" cy="4316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81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2" end="12"/>
                                            </p:txEl>
                                          </p:spTgt>
                                        </p:tgtEl>
                                        <p:attrNameLst>
                                          <p:attrName>style.visibility</p:attrName>
                                        </p:attrNameLst>
                                      </p:cBhvr>
                                      <p:to>
                                        <p:strVal val="visible"/>
                                      </p:to>
                                    </p:set>
                                    <p:animEffect transition="in" filter="fade">
                                      <p:cBhvr>
                                        <p:cTn id="7"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610600" cy="1384995"/>
          </a:xfrm>
          <a:prstGeom prst="rect">
            <a:avLst/>
          </a:prstGeom>
          <a:noFill/>
        </p:spPr>
        <p:txBody>
          <a:bodyPr wrap="square" rtlCol="0">
            <a:spAutoFit/>
          </a:bodyPr>
          <a:lstStyle/>
          <a:p>
            <a:r>
              <a:rPr lang="en-US" sz="2800" dirty="0"/>
              <a:t>15. Draw a typical </a:t>
            </a:r>
            <a:r>
              <a:rPr lang="en-US" sz="2800" b="1" dirty="0"/>
              <a:t>animal cell</a:t>
            </a:r>
            <a:r>
              <a:rPr lang="en-US" sz="2800" dirty="0"/>
              <a:t> and label the following:  Nucleus, cell membrane, cytoplasm, rough ER, smooth ER, Golgi apparatus, mitochondria, lysosomes, centrosomes</a:t>
            </a:r>
            <a:endParaRPr lang="en-US" sz="2800" dirty="0">
              <a:latin typeface="Arial" panose="020B0604020202020204" pitchFamily="34" charset="0"/>
              <a:cs typeface="Arial" panose="020B0604020202020204" pitchFamily="34" charset="0"/>
            </a:endParaRPr>
          </a:p>
        </p:txBody>
      </p:sp>
      <p:pic>
        <p:nvPicPr>
          <p:cNvPr id="15362"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713345"/>
            <a:ext cx="6096000" cy="483985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81800" y="3276600"/>
            <a:ext cx="914400" cy="381000"/>
          </a:xfrm>
          <a:prstGeom prst="rect">
            <a:avLst/>
          </a:prstGeom>
          <a:solidFill>
            <a:srgbClr val="FF0000">
              <a:alpha val="6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483927" y="4572000"/>
            <a:ext cx="914400" cy="381000"/>
          </a:xfrm>
          <a:prstGeom prst="rect">
            <a:avLst/>
          </a:prstGeom>
          <a:solidFill>
            <a:srgbClr val="FF0000">
              <a:alpha val="6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905000" y="3352800"/>
            <a:ext cx="914400" cy="381000"/>
          </a:xfrm>
          <a:prstGeom prst="rect">
            <a:avLst/>
          </a:prstGeom>
          <a:solidFill>
            <a:srgbClr val="FF0000">
              <a:alpha val="6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72200" y="2057400"/>
            <a:ext cx="914400" cy="381000"/>
          </a:xfrm>
          <a:prstGeom prst="rect">
            <a:avLst/>
          </a:prstGeom>
          <a:solidFill>
            <a:srgbClr val="FF0000">
              <a:alpha val="6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303437" y="6324600"/>
            <a:ext cx="914400" cy="381000"/>
          </a:xfrm>
          <a:prstGeom prst="rect">
            <a:avLst/>
          </a:prstGeom>
          <a:solidFill>
            <a:srgbClr val="FF0000">
              <a:alpha val="6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41437" y="4981903"/>
            <a:ext cx="914400" cy="381000"/>
          </a:xfrm>
          <a:prstGeom prst="rect">
            <a:avLst/>
          </a:prstGeom>
          <a:solidFill>
            <a:srgbClr val="FF0000">
              <a:alpha val="6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86400" y="1613595"/>
            <a:ext cx="914400" cy="381000"/>
          </a:xfrm>
          <a:prstGeom prst="rect">
            <a:avLst/>
          </a:prstGeom>
          <a:solidFill>
            <a:srgbClr val="FF0000">
              <a:alpha val="6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57202" y="2819400"/>
            <a:ext cx="1414597" cy="457200"/>
          </a:xfrm>
          <a:prstGeom prst="rect">
            <a:avLst/>
          </a:prstGeom>
          <a:solidFill>
            <a:srgbClr val="FF0000">
              <a:alpha val="6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081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610600" cy="1815882"/>
          </a:xfrm>
          <a:prstGeom prst="rect">
            <a:avLst/>
          </a:prstGeom>
          <a:noFill/>
        </p:spPr>
        <p:txBody>
          <a:bodyPr wrap="square" rtlCol="0">
            <a:spAutoFit/>
          </a:bodyPr>
          <a:lstStyle/>
          <a:p>
            <a:r>
              <a:rPr lang="en-US" sz="2800" dirty="0"/>
              <a:t>16. Draw a typical </a:t>
            </a:r>
            <a:r>
              <a:rPr lang="en-US" sz="2800" b="1" dirty="0"/>
              <a:t>plant cell</a:t>
            </a:r>
            <a:r>
              <a:rPr lang="en-US" sz="2800" dirty="0"/>
              <a:t> and label the following:  Nucleus, cell membrane, cell wall, cytoplasm, rough ER, smooth ER, </a:t>
            </a:r>
            <a:r>
              <a:rPr lang="en-US" sz="2800" dirty="0" err="1"/>
              <a:t>golgi</a:t>
            </a:r>
            <a:r>
              <a:rPr lang="en-US" sz="2800" dirty="0"/>
              <a:t> apparatus, mitochondria, chloroplasts, large central vacuole</a:t>
            </a:r>
            <a:endParaRPr lang="en-US" sz="2800" dirty="0">
              <a:latin typeface="Arial" panose="020B0604020202020204" pitchFamily="34" charset="0"/>
              <a:cs typeface="Arial" panose="020B0604020202020204" pitchFamily="34" charset="0"/>
            </a:endParaRPr>
          </a:p>
        </p:txBody>
      </p:sp>
      <p:pic>
        <p:nvPicPr>
          <p:cNvPr id="16386" name="Picture 2" descr="Image result for plant cell diagram"/>
          <p:cNvPicPr>
            <a:picLocks noChangeAspect="1" noChangeArrowheads="1"/>
          </p:cNvPicPr>
          <p:nvPr/>
        </p:nvPicPr>
        <p:blipFill rotWithShape="1">
          <a:blip r:embed="rId2">
            <a:extLst>
              <a:ext uri="{28A0092B-C50C-407E-A947-70E740481C1C}">
                <a14:useLocalDpi xmlns:a14="http://schemas.microsoft.com/office/drawing/2010/main" val="0"/>
              </a:ext>
            </a:extLst>
          </a:blip>
          <a:srcRect t="5978"/>
          <a:stretch/>
        </p:blipFill>
        <p:spPr bwMode="auto">
          <a:xfrm>
            <a:off x="1447800" y="2190445"/>
            <a:ext cx="6324600" cy="459135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114800" y="2514600"/>
            <a:ext cx="1028700" cy="381000"/>
          </a:xfrm>
          <a:prstGeom prst="rect">
            <a:avLst/>
          </a:prstGeom>
          <a:solidFill>
            <a:srgbClr val="FF0000">
              <a:alpha val="6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477000" y="5715000"/>
            <a:ext cx="762000" cy="381000"/>
          </a:xfrm>
          <a:prstGeom prst="rect">
            <a:avLst/>
          </a:prstGeom>
          <a:solidFill>
            <a:srgbClr val="FF0000">
              <a:alpha val="6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76800" y="6019800"/>
            <a:ext cx="762000" cy="381000"/>
          </a:xfrm>
          <a:prstGeom prst="rect">
            <a:avLst/>
          </a:prstGeom>
          <a:solidFill>
            <a:srgbClr val="FF0000">
              <a:alpha val="6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081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610600" cy="2246769"/>
          </a:xfrm>
          <a:prstGeom prst="rect">
            <a:avLst/>
          </a:prstGeom>
          <a:noFill/>
        </p:spPr>
        <p:txBody>
          <a:bodyPr wrap="square" rtlCol="0">
            <a:spAutoFit/>
          </a:bodyPr>
          <a:lstStyle/>
          <a:p>
            <a:r>
              <a:rPr lang="en-US" sz="2800" dirty="0"/>
              <a:t>17. Diagram the process of </a:t>
            </a:r>
            <a:r>
              <a:rPr lang="en-US" sz="2800" b="1" dirty="0"/>
              <a:t>photosynthesis</a:t>
            </a:r>
            <a:r>
              <a:rPr lang="en-US" sz="2800" dirty="0"/>
              <a:t>.  Label the following:  chloroplast, thylakoids and membrane, stroma, light dependent reaction (with molecules in and out), light independent reaction (with molecules in and out)  What powers each stage</a:t>
            </a:r>
            <a:r>
              <a:rPr lang="en-US" sz="2800" dirty="0" smtClean="0"/>
              <a:t>?  </a:t>
            </a:r>
            <a:endParaRPr lang="en-US" sz="2800" dirty="0">
              <a:latin typeface="Arial" panose="020B0604020202020204" pitchFamily="34" charset="0"/>
              <a:cs typeface="Arial" panose="020B0604020202020204" pitchFamily="34" charset="0"/>
            </a:endParaRPr>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743200"/>
            <a:ext cx="5648325" cy="391703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76400" y="2667000"/>
            <a:ext cx="990600" cy="533400"/>
          </a:xfrm>
          <a:prstGeom prst="rect">
            <a:avLst/>
          </a:prstGeom>
          <a:solidFill>
            <a:srgbClr val="FF0000">
              <a:alpha val="2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0" y="4876800"/>
            <a:ext cx="990600" cy="838200"/>
          </a:xfrm>
          <a:prstGeom prst="rect">
            <a:avLst/>
          </a:prstGeom>
          <a:solidFill>
            <a:srgbClr val="FF0000">
              <a:alpha val="2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V="1">
            <a:off x="2171700" y="5295900"/>
            <a:ext cx="647700" cy="6477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257300" y="4038600"/>
            <a:ext cx="571500" cy="663119"/>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6629400" y="5282762"/>
            <a:ext cx="533400" cy="66083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2400" y="4648200"/>
            <a:ext cx="1676400" cy="461665"/>
          </a:xfrm>
          <a:prstGeom prst="rect">
            <a:avLst/>
          </a:prstGeom>
          <a:noFill/>
        </p:spPr>
        <p:txBody>
          <a:bodyPr wrap="square" rtlCol="0">
            <a:spAutoFit/>
          </a:bodyPr>
          <a:lstStyle/>
          <a:p>
            <a:r>
              <a:rPr lang="en-US" sz="2400" b="1" dirty="0" smtClean="0">
                <a:solidFill>
                  <a:srgbClr val="FF0000"/>
                </a:solidFill>
              </a:rPr>
              <a:t>chloroplast</a:t>
            </a:r>
            <a:endParaRPr lang="en-US" sz="2400" b="1" dirty="0">
              <a:solidFill>
                <a:srgbClr val="FF0000"/>
              </a:solidFill>
            </a:endParaRPr>
          </a:p>
        </p:txBody>
      </p:sp>
      <p:sp>
        <p:nvSpPr>
          <p:cNvPr id="15" name="TextBox 14"/>
          <p:cNvSpPr txBox="1"/>
          <p:nvPr/>
        </p:nvSpPr>
        <p:spPr>
          <a:xfrm>
            <a:off x="762000" y="5791200"/>
            <a:ext cx="1676400" cy="461665"/>
          </a:xfrm>
          <a:prstGeom prst="rect">
            <a:avLst/>
          </a:prstGeom>
          <a:noFill/>
        </p:spPr>
        <p:txBody>
          <a:bodyPr wrap="square" rtlCol="0">
            <a:spAutoFit/>
          </a:bodyPr>
          <a:lstStyle/>
          <a:p>
            <a:r>
              <a:rPr lang="en-US" sz="2400" b="1" dirty="0" smtClean="0">
                <a:solidFill>
                  <a:srgbClr val="FF0000"/>
                </a:solidFill>
              </a:rPr>
              <a:t>thylakoids</a:t>
            </a:r>
            <a:endParaRPr lang="en-US" sz="2400" b="1" dirty="0">
              <a:solidFill>
                <a:srgbClr val="FF0000"/>
              </a:solidFill>
            </a:endParaRPr>
          </a:p>
        </p:txBody>
      </p:sp>
      <p:sp>
        <p:nvSpPr>
          <p:cNvPr id="16" name="TextBox 15"/>
          <p:cNvSpPr txBox="1"/>
          <p:nvPr/>
        </p:nvSpPr>
        <p:spPr>
          <a:xfrm>
            <a:off x="7162800" y="5907209"/>
            <a:ext cx="1676400" cy="461665"/>
          </a:xfrm>
          <a:prstGeom prst="rect">
            <a:avLst/>
          </a:prstGeom>
          <a:noFill/>
        </p:spPr>
        <p:txBody>
          <a:bodyPr wrap="square" rtlCol="0">
            <a:spAutoFit/>
          </a:bodyPr>
          <a:lstStyle/>
          <a:p>
            <a:r>
              <a:rPr lang="en-US" sz="2400" b="1" dirty="0" smtClean="0">
                <a:solidFill>
                  <a:srgbClr val="FF0000"/>
                </a:solidFill>
              </a:rPr>
              <a:t>stroma</a:t>
            </a:r>
            <a:endParaRPr lang="en-US" sz="2400" b="1" dirty="0">
              <a:solidFill>
                <a:srgbClr val="FF0000"/>
              </a:solidFill>
            </a:endParaRPr>
          </a:p>
        </p:txBody>
      </p:sp>
    </p:spTree>
    <p:extLst>
      <p:ext uri="{BB962C8B-B14F-4D97-AF65-F5344CB8AC3E}">
        <p14:creationId xmlns:p14="http://schemas.microsoft.com/office/powerpoint/2010/main" val="302081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3"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calvin cycle"/>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0"/>
            <a:ext cx="8382000" cy="5486400"/>
          </a:xfrm>
          <a:prstGeom prst="rect">
            <a:avLst/>
          </a:prstGeom>
          <a:noFill/>
          <a:ln>
            <a:noFill/>
          </a:ln>
          <a:extLst/>
        </p:spPr>
      </p:pic>
      <p:sp>
        <p:nvSpPr>
          <p:cNvPr id="3" name="Rectangle 2"/>
          <p:cNvSpPr/>
          <p:nvPr/>
        </p:nvSpPr>
        <p:spPr>
          <a:xfrm>
            <a:off x="1447800" y="1066800"/>
            <a:ext cx="2133600" cy="533400"/>
          </a:xfrm>
          <a:prstGeom prst="rect">
            <a:avLst/>
          </a:prstGeom>
          <a:solidFill>
            <a:srgbClr val="FF0000">
              <a:alpha val="2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791200" y="1066800"/>
            <a:ext cx="1219200" cy="381000"/>
          </a:xfrm>
          <a:prstGeom prst="rect">
            <a:avLst/>
          </a:prstGeom>
          <a:solidFill>
            <a:srgbClr val="FF0000">
              <a:alpha val="2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857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610600" cy="7417415"/>
          </a:xfrm>
          <a:prstGeom prst="rect">
            <a:avLst/>
          </a:prstGeom>
          <a:noFill/>
        </p:spPr>
        <p:txBody>
          <a:bodyPr wrap="square" rtlCol="0">
            <a:spAutoFit/>
          </a:bodyPr>
          <a:lstStyle/>
          <a:p>
            <a:pPr marL="514350" indent="-514350">
              <a:buAutoNum type="arabicPeriod"/>
            </a:pPr>
            <a:r>
              <a:rPr lang="en-US" sz="2800" dirty="0" smtClean="0"/>
              <a:t>Diagram </a:t>
            </a:r>
            <a:r>
              <a:rPr lang="en-US" sz="2800" dirty="0"/>
              <a:t>an example of </a:t>
            </a:r>
            <a:r>
              <a:rPr lang="en-US" sz="2800" b="1" dirty="0"/>
              <a:t>negative feedback</a:t>
            </a:r>
            <a:r>
              <a:rPr lang="en-US" sz="2800" dirty="0"/>
              <a:t> utilized in the process of </a:t>
            </a:r>
            <a:r>
              <a:rPr lang="en-US" sz="2800" b="1" dirty="0"/>
              <a:t>homeostasis</a:t>
            </a:r>
            <a:r>
              <a:rPr lang="en-US" sz="2800" dirty="0"/>
              <a:t>.  </a:t>
            </a:r>
            <a:r>
              <a:rPr lang="en-US" sz="2800" i="1" dirty="0"/>
              <a:t>(i.e. thermoregulation</a:t>
            </a:r>
            <a:r>
              <a:rPr lang="en-US" sz="2800" i="1" dirty="0" smtClean="0"/>
              <a:t>)</a:t>
            </a:r>
          </a:p>
          <a:p>
            <a:pPr marL="514350" indent="-514350">
              <a:buAutoNum type="arabicPeriod"/>
            </a:pPr>
            <a:endParaRPr lang="en-US" sz="2800" i="1" dirty="0"/>
          </a:p>
          <a:p>
            <a:pPr marL="514350" indent="-514350">
              <a:buAutoNum type="arabicPeriod"/>
            </a:pPr>
            <a:endParaRPr lang="en-US" sz="2800" i="1" dirty="0" smtClean="0"/>
          </a:p>
          <a:p>
            <a:pPr marL="514350" indent="-514350">
              <a:buAutoNum type="arabicPeriod"/>
            </a:pPr>
            <a:endParaRPr lang="en-US" sz="2800" i="1" dirty="0"/>
          </a:p>
          <a:p>
            <a:pPr marL="514350" indent="-514350">
              <a:buAutoNum type="arabicPeriod"/>
            </a:pPr>
            <a:endParaRPr lang="en-US" sz="2800" i="1" dirty="0" smtClean="0"/>
          </a:p>
          <a:p>
            <a:pPr marL="514350" indent="-514350">
              <a:buAutoNum type="arabicPeriod"/>
            </a:pPr>
            <a:endParaRPr lang="en-US" sz="2800" i="1" dirty="0"/>
          </a:p>
          <a:p>
            <a:pPr marL="514350" indent="-514350">
              <a:buAutoNum type="arabicPeriod"/>
            </a:pPr>
            <a:endParaRPr lang="en-US" sz="2800" i="1" dirty="0" smtClean="0"/>
          </a:p>
          <a:p>
            <a:pPr marL="514350" indent="-514350">
              <a:buAutoNum type="arabicPeriod"/>
            </a:pPr>
            <a:endParaRPr lang="en-US" sz="2800" i="1" dirty="0"/>
          </a:p>
          <a:p>
            <a:pPr marL="514350" indent="-514350">
              <a:buAutoNum type="arabicPeriod"/>
            </a:pPr>
            <a:endParaRPr lang="en-US" sz="2800" i="1" dirty="0" smtClean="0"/>
          </a:p>
          <a:p>
            <a:pPr marL="514350" indent="-514350">
              <a:buAutoNum type="arabicPeriod"/>
            </a:pPr>
            <a:endParaRPr lang="en-US" sz="2800" i="1" dirty="0"/>
          </a:p>
          <a:p>
            <a:pPr marL="514350" indent="-514350">
              <a:buAutoNum type="arabicPeriod"/>
            </a:pPr>
            <a:endParaRPr lang="en-US" sz="2800" i="1" dirty="0" smtClean="0"/>
          </a:p>
          <a:p>
            <a:endParaRPr lang="en-US" sz="2800" i="1" dirty="0" smtClean="0">
              <a:solidFill>
                <a:srgbClr val="FF0000"/>
              </a:solidFill>
            </a:endParaRPr>
          </a:p>
          <a:p>
            <a:r>
              <a:rPr lang="en-US" sz="2800" i="1" dirty="0" smtClean="0">
                <a:solidFill>
                  <a:srgbClr val="FF0000"/>
                </a:solidFill>
              </a:rPr>
              <a:t>Give another example of negative feedback</a:t>
            </a:r>
            <a:endParaRPr lang="en-US" sz="2800" dirty="0">
              <a:solidFill>
                <a:srgbClr val="FF0000"/>
              </a:solidFill>
            </a:endParaRP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pic>
        <p:nvPicPr>
          <p:cNvPr id="1026" name="Picture 2" descr="Image result for negative feedback thermoregu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628" y="1143000"/>
            <a:ext cx="8654772" cy="4343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81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2" end="12"/>
                                            </p:txEl>
                                          </p:spTgt>
                                        </p:tgtEl>
                                        <p:attrNameLst>
                                          <p:attrName>style.visibility</p:attrName>
                                        </p:attrNameLst>
                                      </p:cBhvr>
                                      <p:to>
                                        <p:strVal val="visible"/>
                                      </p:to>
                                    </p:set>
                                    <p:animEffect transition="in" filter="fade">
                                      <p:cBhvr>
                                        <p:cTn id="7"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610600" cy="2677656"/>
          </a:xfrm>
          <a:prstGeom prst="rect">
            <a:avLst/>
          </a:prstGeom>
          <a:noFill/>
        </p:spPr>
        <p:txBody>
          <a:bodyPr wrap="square" rtlCol="0">
            <a:spAutoFit/>
          </a:bodyPr>
          <a:lstStyle/>
          <a:p>
            <a:r>
              <a:rPr lang="en-US" sz="2800" dirty="0"/>
              <a:t>18. Diagram the process of </a:t>
            </a:r>
            <a:r>
              <a:rPr lang="en-US" sz="2800" b="1" dirty="0"/>
              <a:t>cellular respiration</a:t>
            </a:r>
            <a:r>
              <a:rPr lang="en-US" sz="2800" dirty="0"/>
              <a:t>.  Label the following:  glycolysis (with molecules entering and exiting), mitochondria, Krebs cycle (with molecules entering and exiting),, electron transport chain (with molecules entering and exiting),  show the number of ATP generated in each step</a:t>
            </a:r>
            <a:endParaRPr lang="en-US" sz="2800" dirty="0">
              <a:latin typeface="Arial" panose="020B0604020202020204" pitchFamily="34" charset="0"/>
              <a:cs typeface="Arial" panose="020B0604020202020204" pitchFamily="34" charset="0"/>
            </a:endParaRPr>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4279" t="29167" r="15666" b="6250"/>
          <a:stretch/>
        </p:blipFill>
        <p:spPr bwMode="auto">
          <a:xfrm>
            <a:off x="1066800" y="2906256"/>
            <a:ext cx="7162800" cy="3712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066800" y="4343400"/>
            <a:ext cx="914400" cy="533400"/>
          </a:xfrm>
          <a:prstGeom prst="rect">
            <a:avLst/>
          </a:prstGeom>
          <a:solidFill>
            <a:srgbClr val="FF0000">
              <a:alpha val="1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00400" y="3352800"/>
            <a:ext cx="1219200" cy="533400"/>
          </a:xfrm>
          <a:prstGeom prst="rect">
            <a:avLst/>
          </a:prstGeom>
          <a:solidFill>
            <a:srgbClr val="FF0000">
              <a:alpha val="1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29200" y="5715000"/>
            <a:ext cx="1066800" cy="533400"/>
          </a:xfrm>
          <a:prstGeom prst="rect">
            <a:avLst/>
          </a:prstGeom>
          <a:solidFill>
            <a:srgbClr val="FF0000">
              <a:alpha val="1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010400" y="3086710"/>
            <a:ext cx="990600" cy="494690"/>
          </a:xfrm>
          <a:prstGeom prst="rect">
            <a:avLst/>
          </a:prstGeom>
          <a:solidFill>
            <a:srgbClr val="FF0000">
              <a:alpha val="1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086600" y="5487010"/>
            <a:ext cx="990600" cy="456590"/>
          </a:xfrm>
          <a:prstGeom prst="rect">
            <a:avLst/>
          </a:prstGeom>
          <a:solidFill>
            <a:srgbClr val="FF0000">
              <a:alpha val="1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081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cellular respiration mitochondria reactants produc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04800"/>
            <a:ext cx="5943600" cy="6373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5392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610600" cy="5693866"/>
          </a:xfrm>
          <a:prstGeom prst="rect">
            <a:avLst/>
          </a:prstGeom>
          <a:noFill/>
        </p:spPr>
        <p:txBody>
          <a:bodyPr wrap="square" rtlCol="0">
            <a:spAutoFit/>
          </a:bodyPr>
          <a:lstStyle/>
          <a:p>
            <a:r>
              <a:rPr lang="en-US" sz="2800" dirty="0"/>
              <a:t>19. Draw a diagram of an </a:t>
            </a:r>
            <a:r>
              <a:rPr lang="en-US" sz="2800" b="1" dirty="0"/>
              <a:t>ATP molecule</a:t>
            </a:r>
            <a:r>
              <a:rPr lang="en-US" sz="2800" dirty="0"/>
              <a:t>.  Show what happens with ATP gives up it energy </a:t>
            </a:r>
            <a:r>
              <a:rPr lang="en-US" sz="2800" i="1" dirty="0"/>
              <a:t>(what happens to the ATP molecule and what does it turn into?)</a:t>
            </a:r>
            <a:r>
              <a:rPr lang="en-US" sz="2800" dirty="0"/>
              <a:t> </a:t>
            </a:r>
            <a:endParaRPr lang="en-US" sz="2800" dirty="0" smtClean="0"/>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r>
              <a:rPr lang="en-US" sz="2800" dirty="0" smtClean="0">
                <a:solidFill>
                  <a:srgbClr val="FF0000"/>
                </a:solidFill>
                <a:latin typeface="Arial" panose="020B0604020202020204" pitchFamily="34" charset="0"/>
                <a:cs typeface="Arial" panose="020B0604020202020204" pitchFamily="34" charset="0"/>
              </a:rPr>
              <a:t>How is ATP like a rechargeable battery?</a:t>
            </a:r>
            <a:endParaRPr lang="en-US" sz="2800" dirty="0">
              <a:solidFill>
                <a:srgbClr val="FF0000"/>
              </a:solidFill>
              <a:latin typeface="Arial" panose="020B0604020202020204" pitchFamily="34" charset="0"/>
              <a:cs typeface="Arial" panose="020B0604020202020204" pitchFamily="34" charset="0"/>
            </a:endParaRPr>
          </a:p>
        </p:txBody>
      </p:sp>
      <p:pic>
        <p:nvPicPr>
          <p:cNvPr id="18434" name="Picture 2" descr="Image result for atp 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516399"/>
            <a:ext cx="4572000" cy="3614688"/>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Image result for atp molec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06" y="2057400"/>
            <a:ext cx="4340503"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81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0" end="10"/>
                                            </p:txEl>
                                          </p:spTgt>
                                        </p:tgtEl>
                                        <p:attrNameLst>
                                          <p:attrName>style.visibility</p:attrName>
                                        </p:attrNameLst>
                                      </p:cBhvr>
                                      <p:to>
                                        <p:strVal val="visible"/>
                                      </p:to>
                                    </p:set>
                                    <p:animEffect transition="in" filter="fade">
                                      <p:cBhvr>
                                        <p:cTn id="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610600" cy="954107"/>
          </a:xfrm>
          <a:prstGeom prst="rect">
            <a:avLst/>
          </a:prstGeom>
          <a:noFill/>
        </p:spPr>
        <p:txBody>
          <a:bodyPr wrap="square" rtlCol="0">
            <a:spAutoFit/>
          </a:bodyPr>
          <a:lstStyle/>
          <a:p>
            <a:r>
              <a:rPr lang="en-US" sz="2800" dirty="0"/>
              <a:t>20. Draw a diagram of the </a:t>
            </a:r>
            <a:r>
              <a:rPr lang="en-US" sz="2800" b="1" dirty="0"/>
              <a:t>cell cycle</a:t>
            </a:r>
            <a:r>
              <a:rPr lang="en-US" sz="2800" dirty="0"/>
              <a:t>.  Label the stages and describe what happens in each stage.</a:t>
            </a:r>
            <a:endParaRPr lang="en-US" sz="2800" dirty="0">
              <a:latin typeface="Arial" panose="020B0604020202020204" pitchFamily="34" charset="0"/>
              <a:cs typeface="Arial" panose="020B0604020202020204" pitchFamily="34" charset="0"/>
            </a:endParaRPr>
          </a:p>
        </p:txBody>
      </p:sp>
      <p:pic>
        <p:nvPicPr>
          <p:cNvPr id="19458" name="Picture 2" descr="Image result for cell 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47800"/>
            <a:ext cx="6172200" cy="5184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8110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610600" cy="1815882"/>
          </a:xfrm>
          <a:prstGeom prst="rect">
            <a:avLst/>
          </a:prstGeom>
          <a:noFill/>
        </p:spPr>
        <p:txBody>
          <a:bodyPr wrap="square" rtlCol="0">
            <a:spAutoFit/>
          </a:bodyPr>
          <a:lstStyle/>
          <a:p>
            <a:r>
              <a:rPr lang="en-US" sz="2800" dirty="0"/>
              <a:t>21. Draw a diagram of a </a:t>
            </a:r>
            <a:r>
              <a:rPr lang="en-US" sz="2800" b="1" dirty="0"/>
              <a:t>DNA molecule</a:t>
            </a:r>
            <a:r>
              <a:rPr lang="en-US" sz="2800" dirty="0"/>
              <a:t>.  Show parts of nucleotides that make up DNA “backbone” and “rungs” of DNA molecule.  Also show types of bonds in “backbone” and “rungs” of DNA</a:t>
            </a:r>
            <a:endParaRPr lang="en-US" sz="2800" dirty="0">
              <a:latin typeface="Arial" panose="020B0604020202020204" pitchFamily="34" charset="0"/>
              <a:cs typeface="Arial" panose="020B0604020202020204" pitchFamily="34" charset="0"/>
            </a:endParaRPr>
          </a:p>
        </p:txBody>
      </p:sp>
      <p:pic>
        <p:nvPicPr>
          <p:cNvPr id="20482" name="Picture 2" descr="Image result for DNA molecule par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199" y="2079118"/>
            <a:ext cx="6821801" cy="40930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09700" y="4800600"/>
            <a:ext cx="1600200" cy="338554"/>
          </a:xfrm>
          <a:prstGeom prst="rect">
            <a:avLst/>
          </a:prstGeom>
          <a:noFill/>
        </p:spPr>
        <p:txBody>
          <a:bodyPr wrap="square" rtlCol="0">
            <a:spAutoFit/>
          </a:bodyPr>
          <a:lstStyle/>
          <a:p>
            <a:r>
              <a:rPr lang="en-US" sz="1600" b="1" dirty="0" smtClean="0"/>
              <a:t>Covalent bonds</a:t>
            </a:r>
            <a:endParaRPr lang="en-US" sz="1600" b="1" dirty="0"/>
          </a:p>
        </p:txBody>
      </p:sp>
      <p:sp>
        <p:nvSpPr>
          <p:cNvPr id="6" name="Rectangle 5"/>
          <p:cNvSpPr/>
          <p:nvPr/>
        </p:nvSpPr>
        <p:spPr>
          <a:xfrm>
            <a:off x="6781800" y="2743200"/>
            <a:ext cx="914400" cy="533400"/>
          </a:xfrm>
          <a:prstGeom prst="rect">
            <a:avLst/>
          </a:prstGeom>
          <a:solidFill>
            <a:srgbClr val="FF0000">
              <a:alpha val="6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09700" y="4800600"/>
            <a:ext cx="1485900" cy="338554"/>
          </a:xfrm>
          <a:prstGeom prst="rect">
            <a:avLst/>
          </a:prstGeom>
          <a:solidFill>
            <a:srgbClr val="FF0000">
              <a:alpha val="6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081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610600" cy="1384995"/>
          </a:xfrm>
          <a:prstGeom prst="rect">
            <a:avLst/>
          </a:prstGeom>
          <a:noFill/>
        </p:spPr>
        <p:txBody>
          <a:bodyPr wrap="square" rtlCol="0">
            <a:spAutoFit/>
          </a:bodyPr>
          <a:lstStyle/>
          <a:p>
            <a:r>
              <a:rPr lang="en-US" sz="2800" dirty="0" smtClean="0"/>
              <a:t>22. </a:t>
            </a:r>
            <a:r>
              <a:rPr lang="en-US" sz="2800" dirty="0"/>
              <a:t>Draw and diagram the process of </a:t>
            </a:r>
            <a:r>
              <a:rPr lang="en-US" sz="2800" b="1" dirty="0"/>
              <a:t>DNA Replication</a:t>
            </a:r>
            <a:r>
              <a:rPr lang="en-US" sz="2800" dirty="0"/>
              <a:t> </a:t>
            </a:r>
            <a:r>
              <a:rPr lang="en-US" sz="2800" i="1" dirty="0"/>
              <a:t>(show why it is described as being a “semi-conservative” process) </a:t>
            </a:r>
            <a:endParaRPr lang="en-US" sz="2800" dirty="0">
              <a:latin typeface="Arial" panose="020B0604020202020204" pitchFamily="34" charset="0"/>
              <a:cs typeface="Arial" panose="020B0604020202020204" pitchFamily="34" charset="0"/>
            </a:endParaRPr>
          </a:p>
        </p:txBody>
      </p:sp>
      <p:pic>
        <p:nvPicPr>
          <p:cNvPr id="21506" name="Picture 2" descr="Image result for DNA repl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27450"/>
            <a:ext cx="7620000" cy="507569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01145" y="1295400"/>
            <a:ext cx="2514600" cy="369332"/>
          </a:xfrm>
          <a:prstGeom prst="rect">
            <a:avLst/>
          </a:prstGeom>
          <a:noFill/>
        </p:spPr>
        <p:txBody>
          <a:bodyPr wrap="square" rtlCol="0">
            <a:spAutoFit/>
          </a:bodyPr>
          <a:lstStyle/>
          <a:p>
            <a:r>
              <a:rPr lang="en-US" dirty="0" smtClean="0">
                <a:solidFill>
                  <a:srgbClr val="FF0000"/>
                </a:solidFill>
              </a:rPr>
              <a:t>Original strand</a:t>
            </a:r>
            <a:endParaRPr lang="en-US" dirty="0">
              <a:solidFill>
                <a:srgbClr val="FF0000"/>
              </a:solidFill>
            </a:endParaRPr>
          </a:p>
        </p:txBody>
      </p:sp>
      <p:sp>
        <p:nvSpPr>
          <p:cNvPr id="5" name="TextBox 4"/>
          <p:cNvSpPr txBox="1"/>
          <p:nvPr/>
        </p:nvSpPr>
        <p:spPr>
          <a:xfrm>
            <a:off x="7124700" y="1632466"/>
            <a:ext cx="1447800" cy="369332"/>
          </a:xfrm>
          <a:prstGeom prst="rect">
            <a:avLst/>
          </a:prstGeom>
          <a:noFill/>
        </p:spPr>
        <p:txBody>
          <a:bodyPr wrap="square" rtlCol="0">
            <a:spAutoFit/>
          </a:bodyPr>
          <a:lstStyle/>
          <a:p>
            <a:r>
              <a:rPr lang="en-US" dirty="0" smtClean="0">
                <a:solidFill>
                  <a:srgbClr val="FF0000"/>
                </a:solidFill>
              </a:rPr>
              <a:t>New strand</a:t>
            </a:r>
            <a:endParaRPr lang="en-US" dirty="0">
              <a:solidFill>
                <a:srgbClr val="FF0000"/>
              </a:solidFill>
            </a:endParaRPr>
          </a:p>
        </p:txBody>
      </p:sp>
      <p:cxnSp>
        <p:nvCxnSpPr>
          <p:cNvPr id="6" name="Straight Arrow Connector 5"/>
          <p:cNvCxnSpPr/>
          <p:nvPr/>
        </p:nvCxnSpPr>
        <p:spPr>
          <a:xfrm>
            <a:off x="6096000" y="1664732"/>
            <a:ext cx="0" cy="100226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477000" y="1960234"/>
            <a:ext cx="914400" cy="146876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743200" y="5791200"/>
            <a:ext cx="2514600" cy="369332"/>
          </a:xfrm>
          <a:prstGeom prst="rect">
            <a:avLst/>
          </a:prstGeom>
          <a:noFill/>
        </p:spPr>
        <p:txBody>
          <a:bodyPr wrap="square" rtlCol="0">
            <a:spAutoFit/>
          </a:bodyPr>
          <a:lstStyle/>
          <a:p>
            <a:r>
              <a:rPr lang="en-US" dirty="0" smtClean="0">
                <a:solidFill>
                  <a:srgbClr val="FF0000"/>
                </a:solidFill>
              </a:rPr>
              <a:t>Original strand</a:t>
            </a:r>
            <a:endParaRPr lang="en-US" dirty="0">
              <a:solidFill>
                <a:srgbClr val="FF0000"/>
              </a:solidFill>
            </a:endParaRPr>
          </a:p>
        </p:txBody>
      </p:sp>
      <p:cxnSp>
        <p:nvCxnSpPr>
          <p:cNvPr id="9" name="Straight Arrow Connector 8"/>
          <p:cNvCxnSpPr/>
          <p:nvPr/>
        </p:nvCxnSpPr>
        <p:spPr>
          <a:xfrm flipV="1">
            <a:off x="4343400" y="5638800"/>
            <a:ext cx="228600" cy="33706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00800" y="4166929"/>
            <a:ext cx="1447800" cy="369332"/>
          </a:xfrm>
          <a:prstGeom prst="rect">
            <a:avLst/>
          </a:prstGeom>
          <a:noFill/>
        </p:spPr>
        <p:txBody>
          <a:bodyPr wrap="square" rtlCol="0">
            <a:spAutoFit/>
          </a:bodyPr>
          <a:lstStyle/>
          <a:p>
            <a:r>
              <a:rPr lang="en-US" dirty="0" smtClean="0">
                <a:solidFill>
                  <a:srgbClr val="FF0000"/>
                </a:solidFill>
              </a:rPr>
              <a:t>New strand</a:t>
            </a:r>
            <a:endParaRPr lang="en-US" dirty="0">
              <a:solidFill>
                <a:srgbClr val="FF0000"/>
              </a:solidFill>
            </a:endParaRPr>
          </a:p>
        </p:txBody>
      </p:sp>
      <p:cxnSp>
        <p:nvCxnSpPr>
          <p:cNvPr id="14" name="Straight Arrow Connector 13"/>
          <p:cNvCxnSpPr/>
          <p:nvPr/>
        </p:nvCxnSpPr>
        <p:spPr>
          <a:xfrm flipH="1">
            <a:off x="5257800" y="4351595"/>
            <a:ext cx="1143000" cy="75380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081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610600" cy="3600986"/>
          </a:xfrm>
          <a:prstGeom prst="rect">
            <a:avLst/>
          </a:prstGeom>
          <a:noFill/>
        </p:spPr>
        <p:txBody>
          <a:bodyPr wrap="square" rtlCol="0">
            <a:spAutoFit/>
          </a:bodyPr>
          <a:lstStyle/>
          <a:p>
            <a:r>
              <a:rPr lang="en-US" sz="2800" dirty="0" smtClean="0"/>
              <a:t>23. Show </a:t>
            </a:r>
            <a:r>
              <a:rPr lang="en-US" sz="2800" dirty="0"/>
              <a:t>examples of hydrogen, ionic, and covalent bonds.  Describe the “Octet” rule  </a:t>
            </a:r>
          </a:p>
          <a:p>
            <a:endParaRPr lang="en-US" sz="2800" dirty="0">
              <a:solidFill>
                <a:srgbClr val="FF0000"/>
              </a:solidFill>
            </a:endParaRPr>
          </a:p>
          <a:p>
            <a:r>
              <a:rPr lang="en-US" sz="2800" dirty="0">
                <a:solidFill>
                  <a:srgbClr val="FF0000"/>
                </a:solidFill>
              </a:rPr>
              <a:t>The </a:t>
            </a:r>
            <a:r>
              <a:rPr lang="en-US" sz="3200" b="1" dirty="0">
                <a:solidFill>
                  <a:srgbClr val="FF0000"/>
                </a:solidFill>
              </a:rPr>
              <a:t>octet rule</a:t>
            </a:r>
            <a:r>
              <a:rPr lang="en-US" sz="2800" dirty="0">
                <a:solidFill>
                  <a:srgbClr val="FF0000"/>
                </a:solidFill>
              </a:rPr>
              <a:t> is a chemical </a:t>
            </a:r>
            <a:r>
              <a:rPr lang="en-US" sz="2800" b="1" dirty="0">
                <a:solidFill>
                  <a:srgbClr val="FF0000"/>
                </a:solidFill>
              </a:rPr>
              <a:t>rule</a:t>
            </a:r>
            <a:r>
              <a:rPr lang="en-US" sz="2800" dirty="0">
                <a:solidFill>
                  <a:srgbClr val="FF0000"/>
                </a:solidFill>
              </a:rPr>
              <a:t> of thumb that reflects observation that atoms of main-group elements tend to combine in such a way that each atom has eight electrons in its valence shell, giving it the same </a:t>
            </a:r>
            <a:r>
              <a:rPr lang="en-US" sz="2800" b="1" dirty="0">
                <a:solidFill>
                  <a:srgbClr val="FF0000"/>
                </a:solidFill>
              </a:rPr>
              <a:t>electron configuration</a:t>
            </a:r>
            <a:r>
              <a:rPr lang="en-US" sz="2800" dirty="0">
                <a:solidFill>
                  <a:srgbClr val="FF0000"/>
                </a:solidFill>
              </a:rPr>
              <a:t> as a </a:t>
            </a:r>
            <a:r>
              <a:rPr lang="en-US" sz="2800" u="sng" dirty="0">
                <a:solidFill>
                  <a:srgbClr val="FF0000"/>
                </a:solidFill>
              </a:rPr>
              <a:t>noble gas</a:t>
            </a:r>
            <a:r>
              <a:rPr lang="en-US" sz="2800" dirty="0">
                <a:solidFill>
                  <a:srgbClr val="FF0000"/>
                </a:solidFill>
              </a:rPr>
              <a:t>.</a:t>
            </a:r>
          </a:p>
        </p:txBody>
      </p:sp>
      <p:pic>
        <p:nvPicPr>
          <p:cNvPr id="1026" name="Picture 2" descr="Image result for hydrogen bo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189702"/>
            <a:ext cx="2762250" cy="16573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onic bo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965432"/>
            <a:ext cx="2095500" cy="18954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ovalent bon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175414"/>
            <a:ext cx="3048000" cy="16859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5943600"/>
            <a:ext cx="8763000" cy="523220"/>
          </a:xfrm>
          <a:prstGeom prst="rect">
            <a:avLst/>
          </a:prstGeom>
          <a:noFill/>
        </p:spPr>
        <p:txBody>
          <a:bodyPr wrap="square" rtlCol="0">
            <a:spAutoFit/>
          </a:bodyPr>
          <a:lstStyle/>
          <a:p>
            <a:r>
              <a:rPr lang="en-US" sz="2800" dirty="0" smtClean="0">
                <a:solidFill>
                  <a:srgbClr val="FF0000"/>
                </a:solidFill>
              </a:rPr>
              <a:t>    Hydrogen bonds          Ionic bonds        Covalent bonds</a:t>
            </a:r>
            <a:endParaRPr lang="en-US" sz="2800" dirty="0">
              <a:solidFill>
                <a:srgbClr val="FF0000"/>
              </a:solidFill>
            </a:endParaRPr>
          </a:p>
        </p:txBody>
      </p:sp>
    </p:spTree>
    <p:extLst>
      <p:ext uri="{BB962C8B-B14F-4D97-AF65-F5344CB8AC3E}">
        <p14:creationId xmlns:p14="http://schemas.microsoft.com/office/powerpoint/2010/main" val="3020811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610600" cy="7048083"/>
          </a:xfrm>
          <a:prstGeom prst="rect">
            <a:avLst/>
          </a:prstGeom>
          <a:noFill/>
        </p:spPr>
        <p:txBody>
          <a:bodyPr wrap="square" rtlCol="0">
            <a:spAutoFit/>
          </a:bodyPr>
          <a:lstStyle/>
          <a:p>
            <a:r>
              <a:rPr lang="en-US" sz="2800" dirty="0"/>
              <a:t>2. Draw examples of </a:t>
            </a:r>
            <a:r>
              <a:rPr lang="en-US" sz="2800" b="1" dirty="0"/>
              <a:t>dehydrations synthesis</a:t>
            </a:r>
            <a:r>
              <a:rPr lang="en-US" sz="2800" dirty="0"/>
              <a:t> and </a:t>
            </a:r>
            <a:r>
              <a:rPr lang="en-US" sz="2800" b="1" dirty="0"/>
              <a:t>hydrolysis</a:t>
            </a:r>
            <a:r>
              <a:rPr lang="en-US" sz="2800" dirty="0"/>
              <a:t>.  </a:t>
            </a:r>
            <a:r>
              <a:rPr lang="en-US" sz="2800" i="1" dirty="0"/>
              <a:t>(Show chemical equations and label monomers and polymers. Also label which is catabolism or anabolism</a:t>
            </a:r>
            <a:r>
              <a:rPr lang="en-US" sz="2800" i="1" dirty="0" smtClean="0"/>
              <a:t>)</a:t>
            </a:r>
            <a:endParaRPr lang="en-US" sz="2800" i="1" dirty="0"/>
          </a:p>
          <a:p>
            <a:r>
              <a:rPr lang="en-US" sz="2400" b="1" i="1" dirty="0" smtClean="0">
                <a:solidFill>
                  <a:srgbClr val="FF0000"/>
                </a:solidFill>
              </a:rPr>
              <a:t>Dehydration Synthesis  </a:t>
            </a:r>
            <a:r>
              <a:rPr lang="en-US" sz="2400" i="1" dirty="0" smtClean="0">
                <a:solidFill>
                  <a:srgbClr val="FF0000"/>
                </a:solidFill>
              </a:rPr>
              <a:t>(</a:t>
            </a:r>
            <a:r>
              <a:rPr lang="en-US" sz="2400" b="1" i="1" dirty="0" smtClean="0">
                <a:solidFill>
                  <a:srgbClr val="FF0000"/>
                </a:solidFill>
              </a:rPr>
              <a:t>anabolism</a:t>
            </a:r>
            <a:r>
              <a:rPr lang="en-US" sz="2400" i="1" dirty="0" smtClean="0">
                <a:solidFill>
                  <a:srgbClr val="FF0000"/>
                </a:solidFill>
              </a:rPr>
              <a:t>)</a:t>
            </a:r>
          </a:p>
          <a:p>
            <a:endParaRPr lang="en-US" sz="2400" i="1" dirty="0">
              <a:solidFill>
                <a:srgbClr val="FF0000"/>
              </a:solidFill>
            </a:endParaRPr>
          </a:p>
          <a:p>
            <a:endParaRPr lang="en-US" sz="2400" i="1" dirty="0" smtClean="0">
              <a:solidFill>
                <a:srgbClr val="FF0000"/>
              </a:solidFill>
            </a:endParaRPr>
          </a:p>
          <a:p>
            <a:endParaRPr lang="en-US" sz="2400" i="1" dirty="0">
              <a:solidFill>
                <a:srgbClr val="FF0000"/>
              </a:solidFill>
            </a:endParaRPr>
          </a:p>
          <a:p>
            <a:endParaRPr lang="en-US" sz="2400" i="1" dirty="0">
              <a:solidFill>
                <a:srgbClr val="FF0000"/>
              </a:solidFill>
            </a:endParaRPr>
          </a:p>
          <a:p>
            <a:r>
              <a:rPr lang="en-US" sz="2400" b="1" i="1" dirty="0" smtClean="0">
                <a:solidFill>
                  <a:srgbClr val="FF0000"/>
                </a:solidFill>
              </a:rPr>
              <a:t>Hydrolysis</a:t>
            </a:r>
            <a:r>
              <a:rPr lang="en-US" sz="2400" i="1" dirty="0" smtClean="0">
                <a:solidFill>
                  <a:srgbClr val="FF0000"/>
                </a:solidFill>
              </a:rPr>
              <a:t> (</a:t>
            </a:r>
            <a:r>
              <a:rPr lang="en-US" sz="2400" b="1" i="1" dirty="0" smtClean="0">
                <a:solidFill>
                  <a:srgbClr val="FF0000"/>
                </a:solidFill>
              </a:rPr>
              <a:t>catabolism</a:t>
            </a:r>
            <a:r>
              <a:rPr lang="en-US" sz="2400" i="1" dirty="0" smtClean="0">
                <a:solidFill>
                  <a:srgbClr val="FF0000"/>
                </a:solidFill>
              </a:rPr>
              <a:t>)</a:t>
            </a:r>
          </a:p>
          <a:p>
            <a:endParaRPr lang="en-US" sz="2400" i="1" dirty="0">
              <a:solidFill>
                <a:srgbClr val="FF0000"/>
              </a:solidFill>
            </a:endParaRPr>
          </a:p>
          <a:p>
            <a:endParaRPr lang="en-US" sz="2400" i="1" dirty="0" smtClean="0">
              <a:solidFill>
                <a:srgbClr val="FF0000"/>
              </a:solidFill>
            </a:endParaRPr>
          </a:p>
          <a:p>
            <a:endParaRPr lang="en-US" sz="2400" i="1" dirty="0">
              <a:solidFill>
                <a:srgbClr val="FF0000"/>
              </a:solidFill>
            </a:endParaRPr>
          </a:p>
          <a:p>
            <a:endParaRPr lang="en-US" sz="2400" i="1" dirty="0" smtClean="0">
              <a:solidFill>
                <a:srgbClr val="FF0000"/>
              </a:solidFill>
            </a:endParaRPr>
          </a:p>
          <a:p>
            <a:endParaRPr lang="en-US" sz="2400" i="1" dirty="0">
              <a:solidFill>
                <a:srgbClr val="FF0000"/>
              </a:solidFill>
            </a:endParaRPr>
          </a:p>
          <a:p>
            <a:r>
              <a:rPr lang="en-US" sz="2400" i="1" dirty="0" smtClean="0">
                <a:solidFill>
                  <a:srgbClr val="FF0000"/>
                </a:solidFill>
              </a:rPr>
              <a:t>Both are considered part of </a:t>
            </a:r>
            <a:r>
              <a:rPr lang="en-US" sz="2400" b="1" i="1" dirty="0" smtClean="0">
                <a:solidFill>
                  <a:srgbClr val="FF0000"/>
                </a:solidFill>
              </a:rPr>
              <a:t>metabolism</a:t>
            </a:r>
          </a:p>
          <a:p>
            <a:endParaRPr lang="en-US" sz="2400" i="1" dirty="0" smtClean="0">
              <a:solidFill>
                <a:srgbClr val="FF0000"/>
              </a:solidFill>
            </a:endParaRPr>
          </a:p>
          <a:p>
            <a:endParaRPr lang="en-US" sz="2800" dirty="0"/>
          </a:p>
        </p:txBody>
      </p:sp>
      <p:pic>
        <p:nvPicPr>
          <p:cNvPr id="2050" name="Picture 2" descr="Image result for dehydration synthesis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3109" y="2352674"/>
            <a:ext cx="6477000" cy="1457326"/>
          </a:xfrm>
          <a:prstGeom prst="rect">
            <a:avLst/>
          </a:prstGeom>
          <a:noFill/>
          <a:extLst>
            <a:ext uri="{909E8E84-426E-40DD-AFC4-6F175D3DCCD1}">
              <a14:hiddenFill xmlns:a14="http://schemas.microsoft.com/office/drawing/2010/main">
                <a:solidFill>
                  <a:srgbClr val="FFFFFF"/>
                </a:solidFill>
              </a14:hiddenFill>
            </a:ext>
          </a:extLst>
        </p:spPr>
      </p:pic>
      <p:pic>
        <p:nvPicPr>
          <p:cNvPr id="5" name="irc_mi" descr="Image result for hydrolysis diagram"/>
          <p:cNvPicPr/>
          <p:nvPr/>
        </p:nvPicPr>
        <p:blipFill>
          <a:blip r:embed="rId3">
            <a:extLst>
              <a:ext uri="{28A0092B-C50C-407E-A947-70E740481C1C}">
                <a14:useLocalDpi xmlns:a14="http://schemas.microsoft.com/office/drawing/2010/main" val="0"/>
              </a:ext>
            </a:extLst>
          </a:blip>
          <a:srcRect/>
          <a:stretch>
            <a:fillRect/>
          </a:stretch>
        </p:blipFill>
        <p:spPr bwMode="auto">
          <a:xfrm>
            <a:off x="1323109" y="4191000"/>
            <a:ext cx="6781800" cy="1386741"/>
          </a:xfrm>
          <a:prstGeom prst="rect">
            <a:avLst/>
          </a:prstGeom>
          <a:noFill/>
          <a:ln>
            <a:noFill/>
          </a:ln>
        </p:spPr>
      </p:pic>
    </p:spTree>
    <p:extLst>
      <p:ext uri="{BB962C8B-B14F-4D97-AF65-F5344CB8AC3E}">
        <p14:creationId xmlns:p14="http://schemas.microsoft.com/office/powerpoint/2010/main" val="302081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2" end="12"/>
                                            </p:txEl>
                                          </p:spTgt>
                                        </p:tgtEl>
                                        <p:attrNameLst>
                                          <p:attrName>style.visibility</p:attrName>
                                        </p:attrNameLst>
                                      </p:cBhvr>
                                      <p:to>
                                        <p:strVal val="visible"/>
                                      </p:to>
                                    </p:set>
                                    <p:animEffect transition="in" filter="fade">
                                      <p:cBhvr>
                                        <p:cTn id="7"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610600" cy="6355586"/>
          </a:xfrm>
          <a:prstGeom prst="rect">
            <a:avLst/>
          </a:prstGeom>
          <a:noFill/>
        </p:spPr>
        <p:txBody>
          <a:bodyPr wrap="square" rtlCol="0">
            <a:spAutoFit/>
          </a:bodyPr>
          <a:lstStyle/>
          <a:p>
            <a:r>
              <a:rPr lang="en-US" sz="2800" dirty="0"/>
              <a:t>3. Draw the </a:t>
            </a:r>
            <a:r>
              <a:rPr lang="en-US" sz="2800" b="1" dirty="0"/>
              <a:t>pH scale</a:t>
            </a:r>
            <a:r>
              <a:rPr lang="en-US" sz="2800" dirty="0"/>
              <a:t> and label acids, bases, and </a:t>
            </a:r>
            <a:r>
              <a:rPr lang="en-US" sz="2800" dirty="0" smtClean="0"/>
              <a:t>neutral</a:t>
            </a: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pPr>
              <a:spcBef>
                <a:spcPts val="600"/>
              </a:spcBef>
            </a:pPr>
            <a:r>
              <a:rPr lang="en-US" sz="2800" dirty="0" smtClean="0">
                <a:solidFill>
                  <a:srgbClr val="FF0000"/>
                </a:solidFill>
                <a:latin typeface="Arial" panose="020B0604020202020204" pitchFamily="34" charset="0"/>
                <a:cs typeface="Arial" panose="020B0604020202020204" pitchFamily="34" charset="0"/>
              </a:rPr>
              <a:t>Where would you find most cleaners?  </a:t>
            </a:r>
            <a:endParaRPr lang="en-US" sz="2800" b="1" i="1" dirty="0" smtClean="0">
              <a:solidFill>
                <a:srgbClr val="FF0000"/>
              </a:solidFill>
              <a:latin typeface="Arial" panose="020B0604020202020204" pitchFamily="34" charset="0"/>
              <a:cs typeface="Arial" panose="020B0604020202020204" pitchFamily="34" charset="0"/>
            </a:endParaRPr>
          </a:p>
          <a:p>
            <a:pPr>
              <a:spcBef>
                <a:spcPts val="600"/>
              </a:spcBef>
            </a:pPr>
            <a:r>
              <a:rPr lang="en-US" sz="2800" dirty="0" smtClean="0">
                <a:solidFill>
                  <a:srgbClr val="FF0000"/>
                </a:solidFill>
                <a:latin typeface="Arial" panose="020B0604020202020204" pitchFamily="34" charset="0"/>
                <a:cs typeface="Arial" panose="020B0604020202020204" pitchFamily="34" charset="0"/>
              </a:rPr>
              <a:t>Where would you find typical rainwater?  </a:t>
            </a:r>
            <a:r>
              <a:rPr lang="en-US" sz="2800" b="1" i="1" dirty="0" smtClean="0">
                <a:solidFill>
                  <a:srgbClr val="FF0000"/>
                </a:solidFill>
                <a:latin typeface="Arial" panose="020B0604020202020204" pitchFamily="34" charset="0"/>
                <a:cs typeface="Arial" panose="020B0604020202020204" pitchFamily="34" charset="0"/>
              </a:rPr>
              <a:t> </a:t>
            </a:r>
          </a:p>
          <a:p>
            <a:pPr>
              <a:spcBef>
                <a:spcPts val="600"/>
              </a:spcBef>
            </a:pPr>
            <a:r>
              <a:rPr lang="en-US" sz="2800" dirty="0" smtClean="0">
                <a:solidFill>
                  <a:srgbClr val="FF0000"/>
                </a:solidFill>
                <a:latin typeface="Arial" panose="020B0604020202020204" pitchFamily="34" charset="0"/>
                <a:cs typeface="Arial" panose="020B0604020202020204" pitchFamily="34" charset="0"/>
              </a:rPr>
              <a:t>Where would you find pH of blood?   </a:t>
            </a:r>
            <a:endParaRPr lang="en-US" sz="2800" b="1" i="1" dirty="0">
              <a:solidFill>
                <a:srgbClr val="FF0000"/>
              </a:solidFill>
              <a:latin typeface="Arial" panose="020B0604020202020204" pitchFamily="34" charset="0"/>
              <a:cs typeface="Arial" panose="020B0604020202020204" pitchFamily="34" charset="0"/>
            </a:endParaRPr>
          </a:p>
        </p:txBody>
      </p:sp>
      <p:pic>
        <p:nvPicPr>
          <p:cNvPr id="3074" name="Picture 2" descr="Image result for pH sc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14400"/>
            <a:ext cx="8001000" cy="39095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553200" y="4953000"/>
            <a:ext cx="1676400" cy="523220"/>
          </a:xfrm>
          <a:prstGeom prst="rect">
            <a:avLst/>
          </a:prstGeom>
          <a:noFill/>
        </p:spPr>
        <p:txBody>
          <a:bodyPr wrap="square" rtlCol="0">
            <a:spAutoFit/>
          </a:bodyPr>
          <a:lstStyle/>
          <a:p>
            <a:r>
              <a:rPr lang="en-US" sz="2800" b="1" i="1" dirty="0">
                <a:solidFill>
                  <a:srgbClr val="FF0000"/>
                </a:solidFill>
                <a:latin typeface="Arial" panose="020B0604020202020204" pitchFamily="34" charset="0"/>
                <a:cs typeface="Arial" panose="020B0604020202020204" pitchFamily="34" charset="0"/>
              </a:rPr>
              <a:t>bases</a:t>
            </a:r>
            <a:endParaRPr lang="en-US" dirty="0"/>
          </a:p>
        </p:txBody>
      </p:sp>
      <p:sp>
        <p:nvSpPr>
          <p:cNvPr id="6" name="TextBox 5"/>
          <p:cNvSpPr txBox="1"/>
          <p:nvPr/>
        </p:nvSpPr>
        <p:spPr>
          <a:xfrm>
            <a:off x="6705600" y="5493952"/>
            <a:ext cx="1676400" cy="523220"/>
          </a:xfrm>
          <a:prstGeom prst="rect">
            <a:avLst/>
          </a:prstGeom>
          <a:noFill/>
        </p:spPr>
        <p:txBody>
          <a:bodyPr wrap="square" rtlCol="0">
            <a:spAutoFit/>
          </a:bodyPr>
          <a:lstStyle/>
          <a:p>
            <a:r>
              <a:rPr lang="en-US" sz="2800" b="1" i="1" dirty="0" smtClean="0">
                <a:solidFill>
                  <a:srgbClr val="FF0000"/>
                </a:solidFill>
                <a:latin typeface="Arial" panose="020B0604020202020204" pitchFamily="34" charset="0"/>
                <a:cs typeface="Arial" panose="020B0604020202020204" pitchFamily="34" charset="0"/>
              </a:rPr>
              <a:t>pH 5.6</a:t>
            </a:r>
            <a:endParaRPr lang="en-US" dirty="0"/>
          </a:p>
        </p:txBody>
      </p:sp>
      <p:sp>
        <p:nvSpPr>
          <p:cNvPr id="7" name="TextBox 6"/>
          <p:cNvSpPr txBox="1"/>
          <p:nvPr/>
        </p:nvSpPr>
        <p:spPr>
          <a:xfrm>
            <a:off x="6019800" y="6017172"/>
            <a:ext cx="1676400" cy="523220"/>
          </a:xfrm>
          <a:prstGeom prst="rect">
            <a:avLst/>
          </a:prstGeom>
          <a:noFill/>
        </p:spPr>
        <p:txBody>
          <a:bodyPr wrap="square" rtlCol="0">
            <a:spAutoFit/>
          </a:bodyPr>
          <a:lstStyle/>
          <a:p>
            <a:r>
              <a:rPr lang="en-US" sz="2800" b="1" i="1" dirty="0" smtClean="0">
                <a:solidFill>
                  <a:srgbClr val="FF0000"/>
                </a:solidFill>
                <a:latin typeface="Arial" panose="020B0604020202020204" pitchFamily="34" charset="0"/>
                <a:cs typeface="Arial" panose="020B0604020202020204" pitchFamily="34" charset="0"/>
              </a:rPr>
              <a:t>~ pH 7.4</a:t>
            </a:r>
            <a:endParaRPr lang="en-US" dirty="0"/>
          </a:p>
        </p:txBody>
      </p:sp>
    </p:spTree>
    <p:extLst>
      <p:ext uri="{BB962C8B-B14F-4D97-AF65-F5344CB8AC3E}">
        <p14:creationId xmlns:p14="http://schemas.microsoft.com/office/powerpoint/2010/main" val="302081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1" end="11"/>
                                            </p:txEl>
                                          </p:spTgt>
                                        </p:tgtEl>
                                        <p:attrNameLst>
                                          <p:attrName>style.visibility</p:attrName>
                                        </p:attrNameLst>
                                      </p:cBhvr>
                                      <p:to>
                                        <p:strVal val="visible"/>
                                      </p:to>
                                    </p:set>
                                    <p:animEffect transition="in" filter="fade">
                                      <p:cBhvr>
                                        <p:cTn id="7" dur="500"/>
                                        <p:tgtEl>
                                          <p:spTgt spid="4">
                                            <p:txEl>
                                              <p:pRg st="11" end="1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2" end="12"/>
                                            </p:txEl>
                                          </p:spTgt>
                                        </p:tgtEl>
                                        <p:attrNameLst>
                                          <p:attrName>style.visibility</p:attrName>
                                        </p:attrNameLst>
                                      </p:cBhvr>
                                      <p:to>
                                        <p:strVal val="visible"/>
                                      </p:to>
                                    </p:set>
                                    <p:animEffect transition="in" filter="fade">
                                      <p:cBhvr>
                                        <p:cTn id="17" dur="500"/>
                                        <p:tgtEl>
                                          <p:spTgt spid="4">
                                            <p:txEl>
                                              <p:pRg st="12" end="1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3" end="13"/>
                                            </p:txEl>
                                          </p:spTgt>
                                        </p:tgtEl>
                                        <p:attrNameLst>
                                          <p:attrName>style.visibility</p:attrName>
                                        </p:attrNameLst>
                                      </p:cBhvr>
                                      <p:to>
                                        <p:strVal val="visible"/>
                                      </p:to>
                                    </p:set>
                                    <p:animEffect transition="in" filter="fade">
                                      <p:cBhvr>
                                        <p:cTn id="27" dur="500"/>
                                        <p:tgtEl>
                                          <p:spTgt spid="4">
                                            <p:txEl>
                                              <p:pRg st="13" end="1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610600" cy="5755422"/>
          </a:xfrm>
          <a:prstGeom prst="rect">
            <a:avLst/>
          </a:prstGeom>
          <a:noFill/>
        </p:spPr>
        <p:txBody>
          <a:bodyPr wrap="square" rtlCol="0">
            <a:spAutoFit/>
          </a:bodyPr>
          <a:lstStyle/>
          <a:p>
            <a:r>
              <a:rPr lang="en-US" sz="2800" dirty="0"/>
              <a:t>4. Draw and label the </a:t>
            </a:r>
            <a:r>
              <a:rPr lang="en-US" sz="2800" b="1" dirty="0"/>
              <a:t>Lock and key model of enzyme</a:t>
            </a:r>
            <a:r>
              <a:rPr lang="en-US" sz="2800" dirty="0"/>
              <a:t>s (label the enzyme, substrate, and active site.  Also list factors that affect enzyme function</a:t>
            </a:r>
            <a:r>
              <a:rPr lang="en-US" sz="2800" dirty="0" smtClean="0"/>
              <a:t>)</a:t>
            </a:r>
            <a:endParaRPr lang="en-US" sz="2800" dirty="0"/>
          </a:p>
          <a:p>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r>
              <a:rPr lang="en-US" sz="2800" dirty="0" smtClean="0">
                <a:solidFill>
                  <a:srgbClr val="FF0000"/>
                </a:solidFill>
                <a:latin typeface="Arial" panose="020B0604020202020204" pitchFamily="34" charset="0"/>
                <a:cs typeface="Arial" panose="020B0604020202020204" pitchFamily="34" charset="0"/>
              </a:rPr>
              <a:t>Factors</a:t>
            </a:r>
            <a:r>
              <a:rPr lang="en-US" sz="2800" dirty="0">
                <a:solidFill>
                  <a:srgbClr val="FF0000"/>
                </a:solidFill>
                <a:latin typeface="Arial" panose="020B0604020202020204" pitchFamily="34" charset="0"/>
                <a:cs typeface="Arial" panose="020B0604020202020204" pitchFamily="34" charset="0"/>
              </a:rPr>
              <a:t>: </a:t>
            </a:r>
            <a:r>
              <a:rPr lang="en-US" sz="3200" b="1" dirty="0">
                <a:solidFill>
                  <a:srgbClr val="FF0000"/>
                </a:solidFill>
                <a:latin typeface="Arial" panose="020B0604020202020204" pitchFamily="34" charset="0"/>
                <a:cs typeface="Arial" panose="020B0604020202020204" pitchFamily="34" charset="0"/>
              </a:rPr>
              <a:t>temperature</a:t>
            </a:r>
            <a:r>
              <a:rPr lang="en-US" sz="3200" dirty="0">
                <a:solidFill>
                  <a:srgbClr val="FF0000"/>
                </a:solidFill>
                <a:latin typeface="Arial" panose="020B0604020202020204" pitchFamily="34" charset="0"/>
                <a:cs typeface="Arial" panose="020B0604020202020204" pitchFamily="34" charset="0"/>
              </a:rPr>
              <a:t>, </a:t>
            </a:r>
            <a:r>
              <a:rPr lang="en-US" sz="3200" b="1" dirty="0">
                <a:solidFill>
                  <a:srgbClr val="FF0000"/>
                </a:solidFill>
                <a:latin typeface="Arial" panose="020B0604020202020204" pitchFamily="34" charset="0"/>
                <a:cs typeface="Arial" panose="020B0604020202020204" pitchFamily="34" charset="0"/>
              </a:rPr>
              <a:t>pH</a:t>
            </a:r>
            <a:r>
              <a:rPr lang="en-US" sz="2800" dirty="0">
                <a:solidFill>
                  <a:srgbClr val="FF0000"/>
                </a:solidFill>
                <a:latin typeface="Arial" panose="020B0604020202020204" pitchFamily="34" charset="0"/>
                <a:cs typeface="Arial" panose="020B0604020202020204" pitchFamily="34" charset="0"/>
              </a:rPr>
              <a:t>, </a:t>
            </a:r>
            <a:r>
              <a:rPr lang="en-US" sz="2800" b="1" dirty="0">
                <a:solidFill>
                  <a:srgbClr val="FF0000"/>
                </a:solidFill>
                <a:latin typeface="Arial" panose="020B0604020202020204" pitchFamily="34" charset="0"/>
                <a:cs typeface="Arial" panose="020B0604020202020204" pitchFamily="34" charset="0"/>
              </a:rPr>
              <a:t>enzyme concentration</a:t>
            </a:r>
            <a:r>
              <a:rPr lang="en-US" sz="2800" dirty="0">
                <a:solidFill>
                  <a:srgbClr val="FF0000"/>
                </a:solidFill>
                <a:latin typeface="Arial" panose="020B0604020202020204" pitchFamily="34" charset="0"/>
                <a:cs typeface="Arial" panose="020B0604020202020204" pitchFamily="34" charset="0"/>
              </a:rPr>
              <a:t>, </a:t>
            </a:r>
            <a:r>
              <a:rPr lang="en-US" sz="2800" b="1" dirty="0">
                <a:solidFill>
                  <a:srgbClr val="FF0000"/>
                </a:solidFill>
                <a:latin typeface="Arial" panose="020B0604020202020204" pitchFamily="34" charset="0"/>
                <a:cs typeface="Arial" panose="020B0604020202020204" pitchFamily="34" charset="0"/>
              </a:rPr>
              <a:t>substrate concentration</a:t>
            </a:r>
            <a:r>
              <a:rPr lang="en-US" sz="2800" dirty="0">
                <a:solidFill>
                  <a:srgbClr val="FF0000"/>
                </a:solidFill>
                <a:latin typeface="Arial" panose="020B0604020202020204" pitchFamily="34" charset="0"/>
                <a:cs typeface="Arial" panose="020B0604020202020204" pitchFamily="34" charset="0"/>
              </a:rPr>
              <a:t>, and the presence of any inhibitors or activators</a:t>
            </a:r>
            <a:r>
              <a:rPr lang="en-US" sz="2800" dirty="0" smtClean="0">
                <a:solidFill>
                  <a:srgbClr val="FF0000"/>
                </a:solidFill>
                <a:latin typeface="Arial" panose="020B0604020202020204" pitchFamily="34" charset="0"/>
                <a:cs typeface="Arial" panose="020B0604020202020204" pitchFamily="34" charset="0"/>
              </a:rPr>
              <a:t>.</a:t>
            </a:r>
            <a:endParaRPr lang="en-US" sz="2400" dirty="0" smtClean="0">
              <a:solidFill>
                <a:srgbClr val="FF0000"/>
              </a:solidFill>
              <a:latin typeface="Arial" panose="020B0604020202020204" pitchFamily="34" charset="0"/>
              <a:cs typeface="Arial" panose="020B0604020202020204" pitchFamily="34" charset="0"/>
            </a:endParaRPr>
          </a:p>
        </p:txBody>
      </p:sp>
      <p:pic>
        <p:nvPicPr>
          <p:cNvPr id="4098" name="Picture 2" descr="Image result for enzyme lock and k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390" y="1600199"/>
            <a:ext cx="7447420" cy="2590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81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fade">
                                      <p:cBhvr>
                                        <p:cTn id="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610600" cy="6124754"/>
          </a:xfrm>
          <a:prstGeom prst="rect">
            <a:avLst/>
          </a:prstGeom>
          <a:noFill/>
        </p:spPr>
        <p:txBody>
          <a:bodyPr wrap="square" rtlCol="0">
            <a:spAutoFit/>
          </a:bodyPr>
          <a:lstStyle/>
          <a:p>
            <a:r>
              <a:rPr lang="en-US" sz="2800" dirty="0"/>
              <a:t>5. Draw and label a typical graph showing the </a:t>
            </a:r>
            <a:r>
              <a:rPr lang="en-US" sz="2800" b="1" dirty="0"/>
              <a:t>x and y axis</a:t>
            </a:r>
            <a:r>
              <a:rPr lang="en-US" sz="2800" dirty="0"/>
              <a:t>, and label the </a:t>
            </a:r>
            <a:r>
              <a:rPr lang="en-US" sz="2800" b="1" dirty="0"/>
              <a:t>dependent</a:t>
            </a:r>
            <a:r>
              <a:rPr lang="en-US" sz="2800" dirty="0"/>
              <a:t> and </a:t>
            </a:r>
            <a:r>
              <a:rPr lang="en-US" sz="2800" b="1" dirty="0"/>
              <a:t>independent </a:t>
            </a:r>
            <a:r>
              <a:rPr lang="en-US" sz="2800" b="1" dirty="0" smtClean="0"/>
              <a:t>variables</a:t>
            </a:r>
          </a:p>
          <a:p>
            <a:endParaRPr lang="en-US" sz="2800" b="1" dirty="0">
              <a:latin typeface="Arial" panose="020B0604020202020204" pitchFamily="34" charset="0"/>
              <a:cs typeface="Arial" panose="020B0604020202020204" pitchFamily="34" charset="0"/>
            </a:endParaRPr>
          </a:p>
          <a:p>
            <a:endParaRPr lang="en-US" sz="2800" b="1" dirty="0" smtClean="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endParaRPr lang="en-US" sz="2800" b="1" dirty="0" smtClean="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endParaRPr lang="en-US" sz="2800" b="1" dirty="0" smtClean="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endParaRPr lang="en-US" sz="2800" b="1" dirty="0" smtClean="0">
              <a:latin typeface="Arial" panose="020B0604020202020204" pitchFamily="34" charset="0"/>
              <a:cs typeface="Arial" panose="020B0604020202020204" pitchFamily="34" charset="0"/>
            </a:endParaRPr>
          </a:p>
          <a:p>
            <a:r>
              <a:rPr lang="en-US" sz="2800" dirty="0" smtClean="0">
                <a:solidFill>
                  <a:srgbClr val="FF0000"/>
                </a:solidFill>
                <a:latin typeface="Arial" panose="020B0604020202020204" pitchFamily="34" charset="0"/>
                <a:cs typeface="Arial" panose="020B0604020202020204" pitchFamily="34" charset="0"/>
              </a:rPr>
              <a:t>What was the independent and dependent variables in Leaf Disk lab?</a:t>
            </a:r>
          </a:p>
          <a:p>
            <a:r>
              <a:rPr lang="en-US" sz="2800" dirty="0" smtClean="0">
                <a:solidFill>
                  <a:srgbClr val="FF0000"/>
                </a:solidFill>
                <a:latin typeface="Arial" panose="020B0604020202020204" pitchFamily="34" charset="0"/>
                <a:cs typeface="Arial" panose="020B0604020202020204" pitchFamily="34" charset="0"/>
              </a:rPr>
              <a:t>What was the independent and dependent variables in the Potato Osmosis lab?</a:t>
            </a:r>
            <a:endParaRPr lang="en-US" sz="3200" dirty="0">
              <a:solidFill>
                <a:srgbClr val="FF0000"/>
              </a:solidFill>
              <a:latin typeface="Arial" panose="020B0604020202020204" pitchFamily="34" charset="0"/>
              <a:cs typeface="Arial" panose="020B0604020202020204" pitchFamily="34" charset="0"/>
            </a:endParaRPr>
          </a:p>
        </p:txBody>
      </p:sp>
      <p:pic>
        <p:nvPicPr>
          <p:cNvPr id="5122" name="Picture 2" descr="Image result for graphing independent and dependent variables examp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251" y="1168852"/>
            <a:ext cx="8804031"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81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animEffect transition="in" filter="fade">
                                      <p:cBhvr>
                                        <p:cTn id="7" dur="500"/>
                                        <p:tgtEl>
                                          <p:spTgt spid="4">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0" end="10"/>
                                            </p:txEl>
                                          </p:spTgt>
                                        </p:tgtEl>
                                        <p:attrNameLst>
                                          <p:attrName>style.visibility</p:attrName>
                                        </p:attrNameLst>
                                      </p:cBhvr>
                                      <p:to>
                                        <p:strVal val="visible"/>
                                      </p:to>
                                    </p:set>
                                    <p:animEffect transition="in" filter="fade">
                                      <p:cBhvr>
                                        <p:cTn id="1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610600" cy="6124754"/>
          </a:xfrm>
          <a:prstGeom prst="rect">
            <a:avLst/>
          </a:prstGeom>
          <a:noFill/>
        </p:spPr>
        <p:txBody>
          <a:bodyPr wrap="square" rtlCol="0">
            <a:spAutoFit/>
          </a:bodyPr>
          <a:lstStyle/>
          <a:p>
            <a:r>
              <a:rPr lang="en-US" sz="2800" dirty="0"/>
              <a:t>6. Draw a simple drawing of the building of a </a:t>
            </a:r>
            <a:r>
              <a:rPr lang="en-US" sz="2800" b="1" dirty="0"/>
              <a:t>polymer</a:t>
            </a:r>
            <a:r>
              <a:rPr lang="en-US" sz="2800" dirty="0"/>
              <a:t> from </a:t>
            </a:r>
            <a:r>
              <a:rPr lang="en-US" sz="2800" b="1" dirty="0"/>
              <a:t>monomers </a:t>
            </a:r>
            <a:r>
              <a:rPr lang="en-US" sz="2800" dirty="0"/>
              <a:t>of a </a:t>
            </a:r>
            <a:r>
              <a:rPr lang="en-US" sz="2800" dirty="0" smtClean="0"/>
              <a:t>carbohydrate</a:t>
            </a: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r>
              <a:rPr lang="en-US" sz="2800" dirty="0" smtClean="0">
                <a:solidFill>
                  <a:srgbClr val="FF0000"/>
                </a:solidFill>
                <a:latin typeface="Arial" panose="020B0604020202020204" pitchFamily="34" charset="0"/>
                <a:cs typeface="Arial" panose="020B0604020202020204" pitchFamily="34" charset="0"/>
              </a:rPr>
              <a:t>What are two names for the monomer of a carbohydrate?</a:t>
            </a:r>
          </a:p>
          <a:p>
            <a:r>
              <a:rPr lang="en-US" sz="2800" dirty="0" smtClean="0">
                <a:solidFill>
                  <a:srgbClr val="FF0000"/>
                </a:solidFill>
                <a:latin typeface="Arial" panose="020B0604020202020204" pitchFamily="34" charset="0"/>
                <a:cs typeface="Arial" panose="020B0604020202020204" pitchFamily="34" charset="0"/>
              </a:rPr>
              <a:t>Name some polysaccharides?</a:t>
            </a:r>
            <a:endParaRPr lang="en-US" sz="2800" dirty="0">
              <a:solidFill>
                <a:srgbClr val="FF0000"/>
              </a:solidFill>
              <a:latin typeface="Arial" panose="020B0604020202020204" pitchFamily="34" charset="0"/>
              <a:cs typeface="Arial" panose="020B0604020202020204" pitchFamily="34" charset="0"/>
            </a:endParaRPr>
          </a:p>
        </p:txBody>
      </p:sp>
      <p:pic>
        <p:nvPicPr>
          <p:cNvPr id="6146" name="Picture 2" descr="Image result for monomer polym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19200"/>
            <a:ext cx="3628952" cy="32861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monomer polymer carbohydr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388" y="1295400"/>
            <a:ext cx="4763152" cy="3143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81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0" end="10"/>
                                            </p:txEl>
                                          </p:spTgt>
                                        </p:tgtEl>
                                        <p:attrNameLst>
                                          <p:attrName>style.visibility</p:attrName>
                                        </p:attrNameLst>
                                      </p:cBhvr>
                                      <p:to>
                                        <p:strVal val="visible"/>
                                      </p:to>
                                    </p:set>
                                    <p:animEffect transition="in" filter="fade">
                                      <p:cBhvr>
                                        <p:cTn id="7" dur="500"/>
                                        <p:tgtEl>
                                          <p:spTgt spid="4">
                                            <p:txEl>
                                              <p:pRg st="10"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1" end="11"/>
                                            </p:txEl>
                                          </p:spTgt>
                                        </p:tgtEl>
                                        <p:attrNameLst>
                                          <p:attrName>style.visibility</p:attrName>
                                        </p:attrNameLst>
                                      </p:cBhvr>
                                      <p:to>
                                        <p:strVal val="visible"/>
                                      </p:to>
                                    </p:set>
                                    <p:animEffect transition="in" filter="fade">
                                      <p:cBhvr>
                                        <p:cTn id="1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610600" cy="954107"/>
          </a:xfrm>
          <a:prstGeom prst="rect">
            <a:avLst/>
          </a:prstGeom>
          <a:noFill/>
        </p:spPr>
        <p:txBody>
          <a:bodyPr wrap="square" rtlCol="0">
            <a:spAutoFit/>
          </a:bodyPr>
          <a:lstStyle/>
          <a:p>
            <a:r>
              <a:rPr lang="en-US" sz="2800" dirty="0"/>
              <a:t>7. Draw and label the parts of a </a:t>
            </a:r>
            <a:r>
              <a:rPr lang="en-US" sz="2800" b="1" dirty="0"/>
              <a:t>nucleotide</a:t>
            </a:r>
            <a:r>
              <a:rPr lang="en-US" sz="2800" dirty="0"/>
              <a:t> and identify the variable portion</a:t>
            </a:r>
            <a:endParaRPr lang="en-US" sz="2800" dirty="0">
              <a:latin typeface="Arial" panose="020B0604020202020204" pitchFamily="34" charset="0"/>
              <a:cs typeface="Arial" panose="020B0604020202020204" pitchFamily="34" charset="0"/>
            </a:endParaRPr>
          </a:p>
        </p:txBody>
      </p:sp>
      <p:pic>
        <p:nvPicPr>
          <p:cNvPr id="7170" name="Picture 2" descr="Image result for nucleot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71600"/>
            <a:ext cx="6096000" cy="5225143"/>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3810000" y="1752600"/>
            <a:ext cx="3733800" cy="2895600"/>
          </a:xfrm>
          <a:prstGeom prst="ellipse">
            <a:avLst/>
          </a:prstGeom>
          <a:solidFill>
            <a:srgbClr val="FF0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H="1" flipV="1">
            <a:off x="6248400" y="4648200"/>
            <a:ext cx="838200"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638800" y="5410200"/>
            <a:ext cx="3352800" cy="830997"/>
          </a:xfrm>
          <a:prstGeom prst="rect">
            <a:avLst/>
          </a:prstGeom>
          <a:noFill/>
        </p:spPr>
        <p:txBody>
          <a:bodyPr wrap="square" rtlCol="0">
            <a:spAutoFit/>
          </a:bodyPr>
          <a:lstStyle/>
          <a:p>
            <a:pPr algn="ctr"/>
            <a:r>
              <a:rPr lang="en-US" sz="2400" dirty="0" smtClean="0">
                <a:solidFill>
                  <a:srgbClr val="FF0000"/>
                </a:solidFill>
              </a:rPr>
              <a:t>Variable portion (nitrogen base)</a:t>
            </a:r>
            <a:endParaRPr lang="en-US" sz="2400" dirty="0">
              <a:solidFill>
                <a:srgbClr val="FF0000"/>
              </a:solidFill>
            </a:endParaRPr>
          </a:p>
        </p:txBody>
      </p:sp>
    </p:spTree>
    <p:extLst>
      <p:ext uri="{BB962C8B-B14F-4D97-AF65-F5344CB8AC3E}">
        <p14:creationId xmlns:p14="http://schemas.microsoft.com/office/powerpoint/2010/main" val="302081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610600" cy="6555641"/>
          </a:xfrm>
          <a:prstGeom prst="rect">
            <a:avLst/>
          </a:prstGeom>
          <a:noFill/>
        </p:spPr>
        <p:txBody>
          <a:bodyPr wrap="square" rtlCol="0">
            <a:spAutoFit/>
          </a:bodyPr>
          <a:lstStyle/>
          <a:p>
            <a:r>
              <a:rPr lang="en-US" sz="2800" dirty="0"/>
              <a:t>8. Draw and label a </a:t>
            </a:r>
            <a:r>
              <a:rPr lang="en-US" sz="2800" b="1" dirty="0"/>
              <a:t>water molecule</a:t>
            </a:r>
            <a:r>
              <a:rPr lang="en-US" sz="2800" dirty="0"/>
              <a:t> and describe why it is described as being a </a:t>
            </a:r>
            <a:r>
              <a:rPr lang="en-US" sz="2800" b="1" dirty="0"/>
              <a:t>polar molecule.  </a:t>
            </a:r>
            <a:r>
              <a:rPr lang="en-US" sz="2800" dirty="0"/>
              <a:t>List the special properties of water (3) due to its polarity</a:t>
            </a:r>
            <a:r>
              <a:rPr lang="en-US" sz="2800" dirty="0" smtClean="0"/>
              <a:t>.</a:t>
            </a:r>
            <a:endParaRPr lang="en-US" sz="2800" dirty="0"/>
          </a:p>
          <a:p>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r>
              <a:rPr lang="en-US" sz="2800" dirty="0" smtClean="0">
                <a:solidFill>
                  <a:srgbClr val="FF0000"/>
                </a:solidFill>
                <a:latin typeface="Arial" panose="020B0604020202020204" pitchFamily="34" charset="0"/>
                <a:cs typeface="Arial" panose="020B0604020202020204" pitchFamily="34" charset="0"/>
              </a:rPr>
              <a:t>What are the special properties of water?</a:t>
            </a:r>
          </a:p>
          <a:p>
            <a:r>
              <a:rPr lang="en-US" sz="2800" i="1" dirty="0" smtClean="0">
                <a:solidFill>
                  <a:srgbClr val="FF0000"/>
                </a:solidFill>
                <a:latin typeface="Arial" panose="020B0604020202020204" pitchFamily="34" charset="0"/>
                <a:cs typeface="Arial" panose="020B0604020202020204" pitchFamily="34" charset="0"/>
              </a:rPr>
              <a:t> </a:t>
            </a:r>
            <a:r>
              <a:rPr lang="en-US" sz="2800" b="1" i="1" dirty="0" smtClean="0">
                <a:solidFill>
                  <a:srgbClr val="FF0000"/>
                </a:solidFill>
                <a:latin typeface="Arial" panose="020B0604020202020204" pitchFamily="34" charset="0"/>
                <a:cs typeface="Arial" panose="020B0604020202020204" pitchFamily="34" charset="0"/>
              </a:rPr>
              <a:t>cohesion, adhesion, specific heat</a:t>
            </a:r>
            <a:endParaRPr lang="en-US" sz="2800" b="1" i="1" dirty="0">
              <a:solidFill>
                <a:srgbClr val="FF0000"/>
              </a:solidFill>
              <a:latin typeface="Arial" panose="020B0604020202020204" pitchFamily="34" charset="0"/>
              <a:cs typeface="Arial" panose="020B0604020202020204" pitchFamily="34" charset="0"/>
            </a:endParaRPr>
          </a:p>
        </p:txBody>
      </p:sp>
      <p:pic>
        <p:nvPicPr>
          <p:cNvPr id="8194" name="Picture 2" descr="Image result for polar water molec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613595"/>
            <a:ext cx="5276996" cy="4042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81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1" end="11"/>
                                            </p:txEl>
                                          </p:spTgt>
                                        </p:tgtEl>
                                        <p:attrNameLst>
                                          <p:attrName>style.visibility</p:attrName>
                                        </p:attrNameLst>
                                      </p:cBhvr>
                                      <p:to>
                                        <p:strVal val="visible"/>
                                      </p:to>
                                    </p:set>
                                    <p:animEffect transition="in" filter="fade">
                                      <p:cBhvr>
                                        <p:cTn id="7" dur="500"/>
                                        <p:tgtEl>
                                          <p:spTgt spid="4">
                                            <p:txEl>
                                              <p:pRg st="11" end="1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2" end="12"/>
                                            </p:txEl>
                                          </p:spTgt>
                                        </p:tgtEl>
                                        <p:attrNameLst>
                                          <p:attrName>style.visibility</p:attrName>
                                        </p:attrNameLst>
                                      </p:cBhvr>
                                      <p:to>
                                        <p:strVal val="visible"/>
                                      </p:to>
                                    </p:set>
                                    <p:animEffect transition="in" filter="fade">
                                      <p:cBhvr>
                                        <p:cTn id="12"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1477</TotalTime>
  <Words>894</Words>
  <Application>Microsoft Office PowerPoint</Application>
  <PresentationFormat>On-screen Show (4:3)</PresentationFormat>
  <Paragraphs>190</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Capistrano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CUSD</dc:creator>
  <cp:lastModifiedBy>CUSD</cp:lastModifiedBy>
  <cp:revision>24</cp:revision>
  <dcterms:created xsi:type="dcterms:W3CDTF">2017-12-10T18:42:52Z</dcterms:created>
  <dcterms:modified xsi:type="dcterms:W3CDTF">2019-12-13T15:10:13Z</dcterms:modified>
</cp:coreProperties>
</file>