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7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4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7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6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4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1CDB-B967-4986-B47E-3E02FA664E6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FAFB-D839-466A-BCE5-49FC2437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4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source=images&amp;cd=&amp;cad=rja&amp;uact=8&amp;ved=0ahUKEwiT87fuy6PQAhXGz4MKHcgKA_cQjRwIBw&amp;url=http%3A%2F%2Flikesuccess.com%2Fauthor%2Foswald-avery&amp;bvm=bv.138169073,d.amc&amp;psig=AFQjCNFBwi3iUa_wZA242VuGAHxNDY5jzQ&amp;ust=147905292087643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uact=8&amp;ved=0ahUKEwib76mKy6PQAhXo6oMKHdXlCggQjRwIBw&amp;url=http%3A%2F%2Fslideplayer.com%2Fslide%2F9301248%2F&amp;bvm=bv.138169073,d.amc&amp;psig=AFQjCNH5zjnok8Gi270_99Ke35SgYLwcZQ&amp;ust=14790527673104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E1O_8zKPQAhXm5YMKHVk8DfYQjRwIBw&amp;url=http%3A%2F%2Fwww.slideshare.net%2Fhhalhaddad%2F281-lec6-doublehelix&amp;bvm=bv.138169073,d.amc&amp;psig=AFQjCNFO11Tlj0HhNqSsGDw2MikNdHqmRQ&amp;ust=147905325732493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pubbud.com/read.php?g=XZV7HYV4&amp;p=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kern="140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ctr"/>
            <a:r>
              <a:rPr lang="en-US" sz="4000" kern="1400" dirty="0" smtClean="0">
                <a:solidFill>
                  <a:srgbClr val="000000"/>
                </a:solidFill>
                <a:effectLst/>
                <a:latin typeface="Arial"/>
              </a:rPr>
              <a:t>Quiz: DNA Structure</a:t>
            </a:r>
            <a:endParaRPr lang="en-US" sz="1600" kern="140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algn="ctr"/>
            <a:r>
              <a:rPr lang="en-US" sz="2400" kern="1400" spc="270" dirty="0" smtClean="0">
                <a:solidFill>
                  <a:srgbClr val="000000"/>
                </a:solidFill>
                <a:effectLst/>
                <a:latin typeface="Arial"/>
              </a:rPr>
              <a:t>HONORS BIOLOGY: UNIT 4</a:t>
            </a:r>
          </a:p>
          <a:p>
            <a:pPr algn="ctr"/>
            <a:endParaRPr lang="en-US" sz="2400" kern="1400" spc="27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5400" kern="1400" dirty="0" smtClean="0">
                <a:solidFill>
                  <a:srgbClr val="000000"/>
                </a:solidFill>
                <a:effectLst/>
                <a:latin typeface="Arial"/>
              </a:rPr>
              <a:t>GRADING RUBRIC</a:t>
            </a:r>
            <a:endParaRPr lang="en-US" sz="5400" kern="1400" spc="27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1600" kern="140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r>
              <a:rPr lang="en-US" sz="1100" kern="1400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</a:p>
          <a:p>
            <a:pPr algn="ctr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2819400"/>
            <a:ext cx="8077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TOTAL POINTS </a:t>
            </a:r>
            <a:r>
              <a:rPr lang="en-US" sz="5400" dirty="0" smtClean="0">
                <a:solidFill>
                  <a:srgbClr val="FF0000"/>
                </a:solidFill>
              </a:rPr>
              <a:t>= 25</a:t>
            </a:r>
          </a:p>
          <a:p>
            <a:pPr algn="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 result for transforming princip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91" y="3506125"/>
            <a:ext cx="8149404" cy="290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b="1" dirty="0"/>
              <a:t>(5 points)</a:t>
            </a:r>
            <a:r>
              <a:rPr lang="en-US" sz="2800" dirty="0"/>
              <a:t> What were the scientific contributions of </a:t>
            </a:r>
            <a:r>
              <a:rPr lang="en-US" sz="2800" b="1" dirty="0"/>
              <a:t>Griffith, Avery, and Hershey &amp; Chase</a:t>
            </a:r>
            <a:r>
              <a:rPr lang="en-US" sz="2800" dirty="0"/>
              <a:t> towards the discovery of DNA’s importance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609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5 </a:t>
            </a:r>
            <a:r>
              <a:rPr lang="en-US" sz="2400" dirty="0" smtClean="0">
                <a:solidFill>
                  <a:srgbClr val="FF0000"/>
                </a:solidFill>
              </a:rPr>
              <a:t>points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Image result for griffith avery hershey chase timeline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" t="10062" r="2984" b="36709"/>
          <a:stretch/>
        </p:blipFill>
        <p:spPr bwMode="auto">
          <a:xfrm>
            <a:off x="4735042" y="1689795"/>
            <a:ext cx="4180358" cy="181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689795"/>
            <a:ext cx="426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They pinpointed </a:t>
            </a:r>
            <a:r>
              <a:rPr lang="en-US" sz="2800" b="1" dirty="0" smtClean="0">
                <a:solidFill>
                  <a:srgbClr val="FF0000"/>
                </a:solidFill>
              </a:rPr>
              <a:t>DNA</a:t>
            </a:r>
            <a:r>
              <a:rPr lang="en-US" sz="2800" dirty="0" smtClean="0">
                <a:solidFill>
                  <a:srgbClr val="FF0000"/>
                </a:solidFill>
              </a:rPr>
              <a:t> as the </a:t>
            </a:r>
            <a:r>
              <a:rPr lang="en-US" sz="2800" b="1" dirty="0" smtClean="0">
                <a:solidFill>
                  <a:srgbClr val="FF0000"/>
                </a:solidFill>
              </a:rPr>
              <a:t>genetic material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(“transforming principle”)</a:t>
            </a:r>
            <a:r>
              <a:rPr lang="en-US" sz="2800" dirty="0" smtClean="0">
                <a:solidFill>
                  <a:srgbClr val="FF0000"/>
                </a:solidFill>
              </a:rPr>
              <a:t> in cells.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3730643"/>
            <a:ext cx="2139995" cy="129855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b="1" dirty="0"/>
              <a:t>(5 points)</a:t>
            </a:r>
            <a:r>
              <a:rPr lang="en-US" sz="2800" dirty="0"/>
              <a:t> What important discovery did </a:t>
            </a:r>
            <a:r>
              <a:rPr lang="en-US" sz="2800" b="1" dirty="0"/>
              <a:t>Erwin Chargaff</a:t>
            </a:r>
            <a:r>
              <a:rPr lang="en-US" sz="2800" dirty="0"/>
              <a:t> make that helped Watson and Crick determine the physical structure (shape) of the DNA molecule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He discovered the amounts of each nitrogen bases </a:t>
            </a:r>
            <a:r>
              <a:rPr lang="en-US" sz="2800" b="1" dirty="0">
                <a:solidFill>
                  <a:srgbClr val="FF0000"/>
                </a:solidFill>
              </a:rPr>
              <a:t>A = T and C = G</a:t>
            </a:r>
            <a:r>
              <a:rPr lang="en-US" sz="2800" dirty="0">
                <a:solidFill>
                  <a:srgbClr val="FF0000"/>
                </a:solidFill>
              </a:rPr>
              <a:t>.  Also known as Chargaff’s rule.  It means that A is bonded to T and C is bonded to G.  (Base pairing rules)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609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5 </a:t>
            </a:r>
            <a:r>
              <a:rPr lang="en-US" sz="2400" dirty="0" smtClean="0">
                <a:solidFill>
                  <a:srgbClr val="FF0000"/>
                </a:solidFill>
              </a:rPr>
              <a:t>points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Image result for chargaff rul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5" t="11609" r="5997"/>
          <a:stretch/>
        </p:blipFill>
        <p:spPr bwMode="auto">
          <a:xfrm>
            <a:off x="304800" y="3018057"/>
            <a:ext cx="4724400" cy="359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0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  <a:r>
              <a:rPr lang="en-US" sz="2800" b="1" dirty="0"/>
              <a:t>(5 points)</a:t>
            </a:r>
            <a:r>
              <a:rPr lang="en-US" sz="2800" dirty="0"/>
              <a:t> What important discovery did </a:t>
            </a:r>
            <a:r>
              <a:rPr lang="en-US" sz="2800" b="1" dirty="0"/>
              <a:t>Rosalind Franklin and Maurice Wilkins</a:t>
            </a:r>
            <a:r>
              <a:rPr lang="en-US" sz="2800" dirty="0"/>
              <a:t> make that helped Watson and Crick determine the physical structure (shape) of the DNA molecule?</a:t>
            </a:r>
          </a:p>
          <a:p>
            <a:r>
              <a:rPr lang="en-US" sz="2800" dirty="0"/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They </a:t>
            </a:r>
            <a:r>
              <a:rPr lang="en-US" sz="2800" dirty="0">
                <a:solidFill>
                  <a:srgbClr val="FF0000"/>
                </a:solidFill>
              </a:rPr>
              <a:t>created images using x-ray crystallography of DNA and these convinced Watson and Crick that the DNA molecule had a </a:t>
            </a:r>
            <a:r>
              <a:rPr lang="en-US" sz="2800" b="1" dirty="0">
                <a:solidFill>
                  <a:srgbClr val="FF0000"/>
                </a:solidFill>
              </a:rPr>
              <a:t>helical</a:t>
            </a:r>
            <a:r>
              <a:rPr lang="en-US" sz="2800" dirty="0">
                <a:solidFill>
                  <a:srgbClr val="FF0000"/>
                </a:solidFill>
              </a:rPr>
              <a:t> shape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609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5 </a:t>
            </a:r>
            <a:r>
              <a:rPr lang="en-US" sz="2400" dirty="0" smtClean="0">
                <a:solidFill>
                  <a:srgbClr val="FF0000"/>
                </a:solidFill>
              </a:rPr>
              <a:t>points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Image result for rosalind franklin and maurice wilkins experime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49" y="3429000"/>
            <a:ext cx="5548701" cy="312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0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4. </a:t>
            </a:r>
            <a:r>
              <a:rPr lang="en-US" sz="2800" b="1" dirty="0"/>
              <a:t>(10 points)</a:t>
            </a:r>
            <a:r>
              <a:rPr lang="en-US" sz="2800" dirty="0"/>
              <a:t> Draw and label the general structure of the DNA molecule and identify (label) the following: </a:t>
            </a:r>
            <a:r>
              <a:rPr lang="en-US" sz="2800" b="1" i="1" dirty="0"/>
              <a:t>nucleotides, nitrogen bases, deoxyribose, phosphate group, hydrogen bonds between nucleotides, covalent bonds between nucleotides, and complimentary bases (A,T,C,G).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609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10 points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irc_mi" descr="Image result for dna structur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9"/>
          <a:stretch/>
        </p:blipFill>
        <p:spPr bwMode="auto">
          <a:xfrm>
            <a:off x="2133600" y="2590800"/>
            <a:ext cx="50292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962400" y="4135174"/>
            <a:ext cx="1219200" cy="11226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5825430"/>
            <a:ext cx="1143000" cy="27057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5448300"/>
            <a:ext cx="1371600" cy="27057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789625"/>
            <a:ext cx="1219200" cy="27057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3505200"/>
            <a:ext cx="1371600" cy="27057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5257800"/>
            <a:ext cx="7620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33600" y="3924910"/>
            <a:ext cx="1828800" cy="7232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" y="3586356"/>
            <a:ext cx="1981200" cy="33855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358635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Complimentary bases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75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07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TOTAL POINTS </a:t>
            </a:r>
            <a:r>
              <a:rPr lang="en-US" sz="6600" dirty="0" smtClean="0">
                <a:solidFill>
                  <a:srgbClr val="FF0000"/>
                </a:solidFill>
              </a:rPr>
              <a:t>= 25</a:t>
            </a:r>
          </a:p>
          <a:p>
            <a:pPr algn="ctr"/>
            <a:endParaRPr lang="en-US" sz="6600" dirty="0" smtClean="0">
              <a:solidFill>
                <a:srgbClr val="FF0000"/>
              </a:solidFill>
            </a:endParaRPr>
          </a:p>
          <a:p>
            <a:pPr algn="r"/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Capistrano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</dc:creator>
  <cp:lastModifiedBy>CUSD</cp:lastModifiedBy>
  <cp:revision>4</cp:revision>
  <dcterms:created xsi:type="dcterms:W3CDTF">2016-11-12T15:55:07Z</dcterms:created>
  <dcterms:modified xsi:type="dcterms:W3CDTF">2016-11-12T16:18:21Z</dcterms:modified>
</cp:coreProperties>
</file>