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2" autoAdjust="0"/>
    <p:restoredTop sz="94660"/>
  </p:normalViewPr>
  <p:slideViewPr>
    <p:cSldViewPr>
      <p:cViewPr>
        <p:scale>
          <a:sx n="70" d="100"/>
          <a:sy n="70" d="100"/>
        </p:scale>
        <p:origin x="-153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4624F-60B9-40D8-82B3-5ED719F5F445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C9DAD-4DBE-44EE-A80D-FBED1E37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4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5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2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1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3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9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8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9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7D510-BD42-4C28-89BD-2CE07823B85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50E2-9B96-4BED-8375-3FC0694A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i9vcOAht7RAhXnwVQKHSkhAkYQjRwIBw&amp;url=http://people.stfx.ca/rlauff/111/Enzymes.htm&amp;bvm=bv.145063293,d.cGw&amp;psig=AFQjCNEPaVH3nhibgBWEbkPAvHX5uc8eUw&amp;ust=1485459457212762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url?sa=i&amp;rct=j&amp;q=&amp;esrc=s&amp;source=images&amp;cd=&amp;cad=rja&amp;uact=8&amp;ved=0ahUKEwiLu_Gkht7RAhWr0FQKHesYDNEQjRwIBw&amp;url=https://commons.wikimedia.org/wiki/File:Lactose_hydrolysis.svg&amp;bvm=bv.145063293,d.cGw&amp;psig=AFQjCNEPaVH3nhibgBWEbkPAvHX5uc8eUw&amp;ust=1485459457212762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jIteXaht7RAhXDilQKHehsA_oQjRwIBw&amp;url=http://lactase.weebly.com/interactions.html&amp;bvm=bv.145063293,d.cGw&amp;psig=AFQjCNG_eNBK4FyzW1sfuzmwo_purK2rDw&amp;ust=1485459661973029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Bn8S1iN7RAhWCrFQKHWiqBwIQjRwIBw&amp;url=http://www.slideshare.net/clairebloom/effect-of-temperature-and-ph-on-enzyme-activity&amp;bvm=bv.145063293,d.cGw&amp;psig=AFQjCNGmh9M7DCsBOyOqoRH9-oB6w8y1sA&amp;ust=1485460143341984" TargetMode="External"/><Relationship Id="rId2" Type="http://schemas.openxmlformats.org/officeDocument/2006/relationships/hyperlink" Target="http://www.google.com/url?sa=i&amp;rct=j&amp;q=&amp;esrc=s&amp;source=images&amp;cd=&amp;cad=rja&amp;uact=8&amp;ved=0ahUKEwiC4cmWiN7RAhUQ92MKHZSUAgcQjRwIBw&amp;url=http://www.bbc.co.uk/education/guides/zb739j6/revision/4&amp;psig=AFQjCNFEFmT2JBKsbzEgb4CQxqNFlKrxAg&amp;ust=148546007713655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ahUKEwjBn8S1iN7RAhWCrFQKHWiqBwIQjRwIBw&amp;url=http://www.slideshare.net/clairebloom/effect-of-temperature-and-ph-on-enzyme-activity&amp;bvm=bv.145063293,d.cGw&amp;psig=AFQjCNGmh9M7DCsBOyOqoRH9-oB6w8y1sA&amp;ust=1485460143341984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endParaRPr lang="en-US" sz="4000" kern="1400" dirty="0" smtClean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4000" kern="1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GRADING RUBRIC</a:t>
            </a:r>
            <a:endParaRPr lang="en-US" sz="4000" kern="1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endParaRPr lang="en-US" sz="4000" kern="1400" dirty="0" smtClean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4000" kern="14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Lab</a:t>
            </a:r>
            <a:r>
              <a:rPr lang="en-US" sz="4000" kern="1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: </a:t>
            </a:r>
            <a:r>
              <a:rPr lang="en-US" sz="4000" kern="14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A Study of Lactose Intolerance</a:t>
            </a:r>
            <a:endParaRPr lang="en-US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400" kern="1400" spc="27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HONORS BIOLOGY: UNIT 5</a:t>
            </a:r>
            <a:r>
              <a:rPr lang="en-US" sz="2400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US" sz="2000" dirty="0">
              <a:ea typeface="Calibri"/>
              <a:cs typeface="Times New Roman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9. </a:t>
            </a:r>
            <a:r>
              <a:rPr lang="en-US" sz="2800" b="1" dirty="0"/>
              <a:t>Data Table</a:t>
            </a:r>
            <a:r>
              <a:rPr lang="en-US" sz="2800" dirty="0"/>
              <a:t> (Create a table to collect your data in)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4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00565"/>
              </p:ext>
            </p:extLst>
          </p:nvPr>
        </p:nvGraphicFramePr>
        <p:xfrm>
          <a:off x="762000" y="1219200"/>
          <a:ext cx="7620000" cy="3865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Solution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Glucose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</a:rPr>
                        <a:t> (+) or (-)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9487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MILK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(-)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487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GLUCOSE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(+)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487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LACTAID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(-)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487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LACTAID + MILK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(+)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2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10. Proposed Plan to Analyze Data</a:t>
            </a:r>
          </a:p>
          <a:p>
            <a:r>
              <a:rPr lang="en-US" sz="2800" dirty="0"/>
              <a:t>(In what way will you compare these numbers after you collect them</a:t>
            </a:r>
            <a:r>
              <a:rPr lang="en-US" sz="2800" dirty="0" smtClean="0"/>
              <a:t>?)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I will look for glucose test strips results.  Which were (+) indicating the breakdown of lactose in glucose, and which were (-) test results indicating no glucose was produced.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11. Explain what results you would need to see in your data to support your </a:t>
            </a:r>
            <a:r>
              <a:rPr lang="en-US" sz="2800" dirty="0" smtClean="0"/>
              <a:t>hypothesis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(+) glucose test with Lactaid + Milk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(+) glucose test with glucose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(-) glucose test with milk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(-) glucose test with Lactaid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12. Complete the experiment. Collect the data in your Data Table. Graph your results if appropriate. Answer the Summary Questions.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SUMMARY QUESTIONS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Clearly </a:t>
            </a:r>
            <a:r>
              <a:rPr lang="en-US" sz="2800" b="1" dirty="0"/>
              <a:t>describe </a:t>
            </a:r>
            <a:r>
              <a:rPr lang="en-US" sz="2800" dirty="0"/>
              <a:t>the results of your experiment. </a:t>
            </a:r>
            <a:r>
              <a:rPr lang="en-US" sz="2800" b="1" dirty="0"/>
              <a:t>What </a:t>
            </a:r>
            <a:r>
              <a:rPr lang="en-US" sz="2800" dirty="0"/>
              <a:t>happened</a:t>
            </a:r>
            <a:r>
              <a:rPr lang="en-US" sz="2800" dirty="0" smtClean="0"/>
              <a:t>?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Answers will vary </a:t>
            </a:r>
            <a:r>
              <a:rPr lang="en-US" sz="2800" i="1" dirty="0" smtClean="0">
                <a:solidFill>
                  <a:srgbClr val="FF0000"/>
                </a:solidFill>
              </a:rPr>
              <a:t>(it should include the fact that Lactaid is effective in breaking down lactose)</a:t>
            </a:r>
            <a:endParaRPr lang="en-US" sz="2800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Clearly </a:t>
            </a:r>
            <a:r>
              <a:rPr lang="en-US" sz="2800" b="1" dirty="0"/>
              <a:t>explain </a:t>
            </a:r>
            <a:r>
              <a:rPr lang="en-US" sz="2800" dirty="0"/>
              <a:t>the results of your experiment. </a:t>
            </a:r>
            <a:r>
              <a:rPr lang="en-US" sz="2800" b="1" dirty="0"/>
              <a:t>Why </a:t>
            </a:r>
            <a:r>
              <a:rPr lang="en-US" sz="2800" dirty="0"/>
              <a:t>did it happen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Answers will vary </a:t>
            </a:r>
            <a:r>
              <a:rPr lang="en-US" sz="2800" i="1" dirty="0" smtClean="0">
                <a:solidFill>
                  <a:srgbClr val="FF0000"/>
                </a:solidFill>
              </a:rPr>
              <a:t>(it should include the fact that Lactaid is effective in breaking down lactose as shown by (+) glucose test with Lactaid + glucose)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Which molecule is the </a:t>
            </a:r>
            <a:r>
              <a:rPr lang="en-US" sz="2800" b="1" dirty="0"/>
              <a:t>enzyme </a:t>
            </a:r>
            <a:r>
              <a:rPr lang="en-US" sz="2800" dirty="0"/>
              <a:t>in this experiment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lactase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4. Which molecule is the </a:t>
            </a:r>
            <a:r>
              <a:rPr lang="en-US" sz="2800" b="1" dirty="0"/>
              <a:t>substrate </a:t>
            </a:r>
            <a:r>
              <a:rPr lang="en-US" sz="2800" dirty="0"/>
              <a:t>in this experiment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lactose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5. Which molecule is the </a:t>
            </a:r>
            <a:r>
              <a:rPr lang="en-US" sz="2800" b="1" dirty="0"/>
              <a:t>product </a:t>
            </a:r>
            <a:r>
              <a:rPr lang="en-US" sz="2800" dirty="0"/>
              <a:t>in this experiment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Glucose and galactose</a:t>
            </a:r>
            <a:r>
              <a:rPr lang="en-US" sz="2800" dirty="0" smtClean="0"/>
              <a:t> (+ </a:t>
            </a:r>
            <a:r>
              <a:rPr lang="en-US" sz="2800" dirty="0" err="1" smtClean="0"/>
              <a:t>lactacid</a:t>
            </a:r>
            <a:r>
              <a:rPr lang="en-US" sz="2800" dirty="0" smtClean="0"/>
              <a:t>)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6. What type of </a:t>
            </a:r>
            <a:r>
              <a:rPr lang="en-US" sz="2800" b="1" dirty="0"/>
              <a:t>organic molecule </a:t>
            </a:r>
            <a:r>
              <a:rPr lang="en-US" sz="2800" dirty="0"/>
              <a:t>is </a:t>
            </a:r>
            <a:r>
              <a:rPr lang="en-US" sz="2800" u="sng" dirty="0" smtClean="0"/>
              <a:t>lactose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Carbohydrate (disaccharide, sugar)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Team Members: 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(Full names of all members)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3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7. What type of </a:t>
            </a:r>
            <a:r>
              <a:rPr lang="en-US" sz="2800" b="1" dirty="0"/>
              <a:t>organic molecule </a:t>
            </a:r>
            <a:r>
              <a:rPr lang="en-US" sz="2800" dirty="0"/>
              <a:t>is </a:t>
            </a:r>
            <a:r>
              <a:rPr lang="en-US" sz="2800" u="sng" dirty="0"/>
              <a:t>lactase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Protein </a:t>
            </a:r>
            <a:r>
              <a:rPr lang="en-US" sz="2800" dirty="0" smtClean="0"/>
              <a:t>(an enzyme)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8. Write a “</a:t>
            </a:r>
            <a:r>
              <a:rPr lang="en-US" sz="2800" b="1" dirty="0"/>
              <a:t>word equation</a:t>
            </a:r>
            <a:r>
              <a:rPr lang="en-US" sz="2800" dirty="0"/>
              <a:t>” to describe the chemical reaction that occurs when Lactaid is mixed with milk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Lactaid + Milk → glucose + galactose + Lactaid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9. Is the reaction of Lactaid and lactose sugar </a:t>
            </a:r>
            <a:r>
              <a:rPr lang="en-US" sz="2800" b="1" dirty="0"/>
              <a:t>dehydration synthesis </a:t>
            </a:r>
            <a:r>
              <a:rPr lang="en-US" sz="2800" dirty="0"/>
              <a:t>or </a:t>
            </a:r>
            <a:r>
              <a:rPr lang="en-US" sz="2800" b="1" dirty="0"/>
              <a:t>hydrolysis</a:t>
            </a:r>
            <a:r>
              <a:rPr lang="en-US" sz="2800" dirty="0"/>
              <a:t>?  How do you know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Hydrolysis 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because you are adding water (water is reactant)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Image result for hydrolysis of lacto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84" y="3266468"/>
            <a:ext cx="7422431" cy="284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10. Is this reaction an example of </a:t>
            </a:r>
            <a:r>
              <a:rPr lang="en-US" sz="2800" b="1" dirty="0"/>
              <a:t>anabolism</a:t>
            </a:r>
            <a:r>
              <a:rPr lang="en-US" sz="2800" dirty="0"/>
              <a:t> or </a:t>
            </a:r>
            <a:r>
              <a:rPr lang="en-US" sz="2800" b="1" dirty="0"/>
              <a:t>catabolism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Catabolism (breaking big molecule in smaller molecules)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Image result for hydrolysis of lactos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863203"/>
            <a:ext cx="78105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11. Are enzymes used up after they do their job of helping build a molecule or helping breakdown a molecule… or are they used again? Explain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No</a:t>
            </a:r>
            <a:r>
              <a:rPr lang="en-US" sz="2800" dirty="0" smtClean="0">
                <a:solidFill>
                  <a:srgbClr val="FF0000"/>
                </a:solidFill>
              </a:rPr>
              <a:t>.  Enzymes are not used up during the reaction.  They can be used over and over again.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Image result for enzyme lacta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29000"/>
            <a:ext cx="556209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12. Can </a:t>
            </a:r>
            <a:r>
              <a:rPr lang="en-US" sz="2800" b="1" dirty="0"/>
              <a:t>any </a:t>
            </a:r>
            <a:r>
              <a:rPr lang="en-US" sz="2800" dirty="0"/>
              <a:t>enzyme be used to help in </a:t>
            </a:r>
            <a:r>
              <a:rPr lang="en-US" sz="2800" b="1" dirty="0"/>
              <a:t>any </a:t>
            </a:r>
            <a:r>
              <a:rPr lang="en-US" sz="2800" dirty="0"/>
              <a:t>reaction? </a:t>
            </a:r>
            <a:r>
              <a:rPr lang="en-US" sz="2800" dirty="0" smtClean="0"/>
              <a:t>Explain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No</a:t>
            </a:r>
            <a:r>
              <a:rPr lang="en-US" sz="2800" dirty="0" smtClean="0">
                <a:solidFill>
                  <a:srgbClr val="FF0000"/>
                </a:solidFill>
              </a:rPr>
              <a:t>.  Enzymes have unique 3-dimensional shapes that determine their function.  (</a:t>
            </a:r>
            <a:r>
              <a:rPr lang="en-US" sz="2800" i="1" dirty="0" smtClean="0">
                <a:solidFill>
                  <a:srgbClr val="FF0000"/>
                </a:solidFill>
              </a:rPr>
              <a:t>One enzyme for each different reaction)</a:t>
            </a:r>
            <a:endParaRPr lang="en-US" sz="2800" i="1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13. Explain why enzymes are so important to living organisms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Almost every chemical reaction that takes place in the body requires enzymes to </a:t>
            </a:r>
            <a:r>
              <a:rPr lang="en-US" sz="2800" u="sng" dirty="0" smtClean="0">
                <a:solidFill>
                  <a:srgbClr val="FF0000"/>
                </a:solidFill>
              </a:rPr>
              <a:t>increase</a:t>
            </a:r>
            <a:r>
              <a:rPr lang="en-US" sz="2800" dirty="0" smtClean="0">
                <a:solidFill>
                  <a:srgbClr val="FF0000"/>
                </a:solidFill>
              </a:rPr>
              <a:t> the </a:t>
            </a:r>
            <a:r>
              <a:rPr lang="en-US" sz="2800" b="1" dirty="0" smtClean="0">
                <a:solidFill>
                  <a:srgbClr val="FF0000"/>
                </a:solidFill>
              </a:rPr>
              <a:t>rate</a:t>
            </a:r>
            <a:r>
              <a:rPr lang="en-US" sz="2800" dirty="0" smtClean="0">
                <a:solidFill>
                  <a:srgbClr val="FF0000"/>
                </a:solidFill>
              </a:rPr>
              <a:t> at which the reaction will occur.  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14. Suggest a possible reason why the lactase in people who are lactose-intolerant doesn’t function properly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Answers will vary </a:t>
            </a:r>
            <a:r>
              <a:rPr lang="en-US" sz="2800" i="1" dirty="0" smtClean="0">
                <a:solidFill>
                  <a:srgbClr val="FF0000"/>
                </a:solidFill>
              </a:rPr>
              <a:t>(the difference occurs in the regulating portion of the DNA which can turn on or off the production of specific proteins)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15. What was the </a:t>
            </a:r>
            <a:r>
              <a:rPr lang="en-US" sz="2800" b="1" dirty="0"/>
              <a:t>control</a:t>
            </a:r>
            <a:r>
              <a:rPr lang="en-US" sz="2800" dirty="0"/>
              <a:t> in your experiment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Testing the </a:t>
            </a:r>
            <a:r>
              <a:rPr lang="en-US" sz="2800" b="1" dirty="0" smtClean="0">
                <a:solidFill>
                  <a:srgbClr val="FF0000"/>
                </a:solidFill>
              </a:rPr>
              <a:t>Lactaid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milk</a:t>
            </a:r>
            <a:r>
              <a:rPr lang="en-US" sz="2800" dirty="0" smtClean="0">
                <a:solidFill>
                  <a:srgbClr val="FF0000"/>
                </a:solidFill>
              </a:rPr>
              <a:t>, or </a:t>
            </a:r>
            <a:r>
              <a:rPr lang="en-US" sz="2800" b="1" dirty="0" smtClean="0">
                <a:solidFill>
                  <a:srgbClr val="FF0000"/>
                </a:solidFill>
              </a:rPr>
              <a:t>glucose</a:t>
            </a:r>
            <a:r>
              <a:rPr lang="en-US" sz="2800" dirty="0" smtClean="0">
                <a:solidFill>
                  <a:srgbClr val="FF0000"/>
                </a:solidFill>
              </a:rPr>
              <a:t> with glucose test strips </a:t>
            </a:r>
          </a:p>
          <a:p>
            <a:endParaRPr lang="en-US" sz="2800" i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rgbClr val="FF0000"/>
                </a:solidFill>
              </a:rPr>
              <a:t>Milk by itself</a:t>
            </a:r>
            <a:r>
              <a:rPr lang="en-US" sz="2800" i="1" dirty="0" smtClean="0">
                <a:solidFill>
                  <a:srgbClr val="FF0000"/>
                </a:solidFill>
              </a:rPr>
              <a:t>: </a:t>
            </a:r>
            <a:r>
              <a:rPr lang="en-US" sz="2800" i="1" dirty="0">
                <a:solidFill>
                  <a:srgbClr val="FF0000"/>
                </a:solidFill>
              </a:rPr>
              <a:t>Test to make sure there is not glucose in milk </a:t>
            </a:r>
            <a:r>
              <a:rPr lang="en-US" sz="2800" i="1" dirty="0" smtClean="0">
                <a:solidFill>
                  <a:srgbClr val="FF0000"/>
                </a:solidFill>
              </a:rPr>
              <a:t>already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Glucose by itself: make sure the test strips actually indicate the presence of glucose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Lactaid: test whether glucose might already exist in the Lactaid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16. Would Lactaid work if I put it in my Starbuck’s cappuccino? Explain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No (not very well)</a:t>
            </a:r>
            <a:r>
              <a:rPr lang="en-US" sz="2800" dirty="0" smtClean="0">
                <a:solidFill>
                  <a:srgbClr val="FF0000"/>
                </a:solidFill>
              </a:rPr>
              <a:t>.  Enzymes only work within a narrow temperature range.  The temperature of the cappuccino would </a:t>
            </a:r>
            <a:r>
              <a:rPr lang="en-US" sz="2800" u="sng" dirty="0" smtClean="0">
                <a:solidFill>
                  <a:srgbClr val="FF0000"/>
                </a:solidFill>
              </a:rPr>
              <a:t>denature</a:t>
            </a:r>
            <a:r>
              <a:rPr lang="en-US" sz="2800" dirty="0" smtClean="0">
                <a:solidFill>
                  <a:srgbClr val="FF0000"/>
                </a:solidFill>
              </a:rPr>
              <a:t> the enzyme (</a:t>
            </a:r>
            <a:r>
              <a:rPr lang="en-US" sz="2800" i="1" dirty="0" smtClean="0">
                <a:solidFill>
                  <a:srgbClr val="FF0000"/>
                </a:solidFill>
              </a:rPr>
              <a:t>changing its shape</a:t>
            </a:r>
            <a:r>
              <a:rPr lang="en-US" sz="2800" dirty="0" smtClean="0">
                <a:solidFill>
                  <a:srgbClr val="FF0000"/>
                </a:solidFill>
              </a:rPr>
              <a:t>) causing is to no longer function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AutoShape 2" descr="Image result for effect of temperature on enzyme activity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462088"/>
            <a:ext cx="28956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 descr="Image result for lactase vs temperatur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188" y="3386868"/>
            <a:ext cx="4414012" cy="331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Research Relationship (What is affecting what</a:t>
            </a:r>
            <a:r>
              <a:rPr lang="en-US" sz="2800" dirty="0" smtClean="0"/>
              <a:t>?)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We are testing an over-the-counter product that claims to aid in lactose digestion (breaking lactose into glucose and galactose)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The presence of </a:t>
            </a:r>
            <a:r>
              <a:rPr lang="en-US" sz="2800" b="1" dirty="0" smtClean="0">
                <a:solidFill>
                  <a:srgbClr val="FF0000"/>
                </a:solidFill>
              </a:rPr>
              <a:t>lactase</a:t>
            </a:r>
            <a:r>
              <a:rPr lang="en-US" sz="2800" dirty="0" smtClean="0">
                <a:solidFill>
                  <a:srgbClr val="FF0000"/>
                </a:solidFill>
              </a:rPr>
              <a:t> is affecting </a:t>
            </a:r>
            <a:r>
              <a:rPr lang="en-US" sz="2800" b="1" dirty="0" smtClean="0">
                <a:solidFill>
                  <a:srgbClr val="FF0000"/>
                </a:solidFill>
              </a:rPr>
              <a:t>lactose</a:t>
            </a:r>
            <a:r>
              <a:rPr lang="en-US" sz="2800" b="1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(or the production of glucose)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17. Predict the </a:t>
            </a:r>
            <a:r>
              <a:rPr lang="en-US" sz="2800" b="1" dirty="0"/>
              <a:t>temperature</a:t>
            </a:r>
            <a:r>
              <a:rPr lang="en-US" sz="2800" dirty="0"/>
              <a:t> for the </a:t>
            </a:r>
            <a:r>
              <a:rPr lang="en-US" sz="2800" u="sng" dirty="0"/>
              <a:t>optimal</a:t>
            </a:r>
            <a:r>
              <a:rPr lang="en-US" sz="2800" dirty="0"/>
              <a:t> functionality of Lactaid. Explain.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Somewhere close to normal body temperature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Image result for lactase vs temperatu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733" y="2209800"/>
            <a:ext cx="5921248" cy="444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9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18.  In the following diagram, number the steps of the Enzyme Cycle (#1, #2, #3), place arrows to show the sequence of events and label: </a:t>
            </a:r>
            <a:r>
              <a:rPr lang="en-US" sz="2800" b="1" dirty="0"/>
              <a:t>lactase </a:t>
            </a:r>
            <a:r>
              <a:rPr lang="en-US" sz="2800" dirty="0"/>
              <a:t>(Lactaid), </a:t>
            </a:r>
            <a:r>
              <a:rPr lang="en-US" sz="2800" b="1" dirty="0"/>
              <a:t>lactose</a:t>
            </a:r>
            <a:r>
              <a:rPr lang="en-US" sz="2800" dirty="0"/>
              <a:t>, </a:t>
            </a:r>
            <a:r>
              <a:rPr lang="en-US" sz="2800" b="1" dirty="0"/>
              <a:t>glucose</a:t>
            </a:r>
            <a:r>
              <a:rPr lang="en-US" sz="2800" dirty="0"/>
              <a:t>, </a:t>
            </a:r>
            <a:r>
              <a:rPr lang="en-US" sz="2800" b="1" dirty="0"/>
              <a:t>galactose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73617"/>
            <a:ext cx="5100637" cy="313658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3352800" y="2971800"/>
            <a:ext cx="381000" cy="228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3196936"/>
            <a:ext cx="381000" cy="15586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38400" y="25716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#1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268073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#3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418" y="1854397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#2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4909433"/>
            <a:ext cx="1468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galactose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339409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lactase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62100" y="495546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lactose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3418" y="463926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glucose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2582" y="316326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lactase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9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19. Use the following Data Table to make a bar graph representing the prevalence of Lactose Intolerance. (Make sure to include title and label axes)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8" t="22381" r="39627" b="18086"/>
          <a:stretch/>
        </p:blipFill>
        <p:spPr bwMode="auto">
          <a:xfrm>
            <a:off x="1295399" y="2057400"/>
            <a:ext cx="4303395" cy="34697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544202"/>
              </p:ext>
            </p:extLst>
          </p:nvPr>
        </p:nvGraphicFramePr>
        <p:xfrm>
          <a:off x="6705600" y="1892115"/>
          <a:ext cx="1729105" cy="3477387"/>
        </p:xfrm>
        <a:graphic>
          <a:graphicData uri="http://schemas.openxmlformats.org/drawingml/2006/table">
            <a:tbl>
              <a:tblPr firstRow="1" firstCol="1" bandRow="1"/>
              <a:tblGrid>
                <a:gridCol w="871220"/>
                <a:gridCol w="857885"/>
              </a:tblGrid>
              <a:tr h="338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Groups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Percent Intolerant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British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South Americans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Chinese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97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European Americans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French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African Americans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Hispanic Americans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53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Asian Americans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52600" y="1752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Lactose intolerance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2875596" y="3904208"/>
            <a:ext cx="114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British </a:t>
            </a: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    </a:t>
            </a: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S. Americans</a:t>
            </a: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 </a:t>
            </a: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Chinese</a:t>
            </a: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European A.</a:t>
            </a: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French</a:t>
            </a: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African A.</a:t>
            </a: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Hispanic A.</a:t>
            </a: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endParaRPr lang="en-US" sz="1200" dirty="0" smtClean="0">
              <a:solidFill>
                <a:srgbClr val="FF0000"/>
              </a:solidFill>
            </a:endParaRP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Asian A.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627992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Ethnic origins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496576" y="343483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Percent  intolerant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990" y="2121932"/>
            <a:ext cx="502409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100</a:t>
            </a:r>
          </a:p>
          <a:p>
            <a:pPr algn="r"/>
            <a:endParaRPr lang="en-US" sz="1050" dirty="0"/>
          </a:p>
          <a:p>
            <a:pPr algn="r"/>
            <a:endParaRPr lang="en-US" sz="1050" dirty="0" smtClean="0"/>
          </a:p>
          <a:p>
            <a:pPr algn="r"/>
            <a:endParaRPr lang="en-US" sz="1050" dirty="0" smtClean="0"/>
          </a:p>
          <a:p>
            <a:pPr algn="r"/>
            <a:endParaRPr lang="en-US" sz="1050" dirty="0"/>
          </a:p>
          <a:p>
            <a:pPr algn="r"/>
            <a:r>
              <a:rPr lang="en-US" sz="1050" dirty="0" smtClean="0"/>
              <a:t>75</a:t>
            </a:r>
          </a:p>
          <a:p>
            <a:pPr algn="r"/>
            <a:endParaRPr lang="en-US" sz="1050" dirty="0"/>
          </a:p>
          <a:p>
            <a:pPr algn="r"/>
            <a:endParaRPr lang="en-US" sz="1050" dirty="0" smtClean="0"/>
          </a:p>
          <a:p>
            <a:pPr algn="r"/>
            <a:endParaRPr lang="en-US" sz="1050" dirty="0"/>
          </a:p>
          <a:p>
            <a:pPr algn="r"/>
            <a:endParaRPr lang="en-US" sz="1050" dirty="0" smtClean="0"/>
          </a:p>
          <a:p>
            <a:pPr algn="r"/>
            <a:r>
              <a:rPr lang="en-US" sz="1050" dirty="0" smtClean="0"/>
              <a:t>50</a:t>
            </a:r>
          </a:p>
          <a:p>
            <a:pPr algn="r"/>
            <a:endParaRPr lang="en-US" sz="1050" dirty="0"/>
          </a:p>
          <a:p>
            <a:pPr algn="r"/>
            <a:endParaRPr lang="en-US" sz="1050" dirty="0" smtClean="0"/>
          </a:p>
          <a:p>
            <a:pPr algn="r"/>
            <a:endParaRPr lang="en-US" sz="1050" dirty="0"/>
          </a:p>
          <a:p>
            <a:pPr algn="r"/>
            <a:endParaRPr lang="en-US" sz="1050" dirty="0" smtClean="0"/>
          </a:p>
          <a:p>
            <a:pPr algn="r"/>
            <a:r>
              <a:rPr lang="en-US" sz="1050" dirty="0" smtClean="0"/>
              <a:t>25</a:t>
            </a:r>
          </a:p>
          <a:p>
            <a:pPr algn="r"/>
            <a:endParaRPr lang="en-US" sz="1050" dirty="0"/>
          </a:p>
          <a:p>
            <a:pPr algn="r"/>
            <a:endParaRPr lang="en-US" sz="1050" dirty="0" smtClean="0"/>
          </a:p>
          <a:p>
            <a:pPr algn="r"/>
            <a:endParaRPr lang="en-US" sz="1050" dirty="0"/>
          </a:p>
          <a:p>
            <a:pPr algn="r"/>
            <a:endParaRPr lang="en-US" sz="1050" dirty="0" smtClean="0"/>
          </a:p>
          <a:p>
            <a:pPr algn="r"/>
            <a:r>
              <a:rPr lang="en-US" sz="1050" dirty="0"/>
              <a:t>0</a:t>
            </a:r>
            <a:endParaRPr lang="en-US" sz="1050" dirty="0" smtClean="0"/>
          </a:p>
          <a:p>
            <a:pPr algn="r"/>
            <a:endParaRPr lang="en-US" sz="1050" dirty="0"/>
          </a:p>
          <a:p>
            <a:pPr algn="r"/>
            <a:endParaRPr lang="en-US" sz="1050" dirty="0" smtClean="0"/>
          </a:p>
          <a:p>
            <a:pPr algn="r"/>
            <a:endParaRPr lang="en-US" sz="1050" dirty="0"/>
          </a:p>
          <a:p>
            <a:pPr algn="r"/>
            <a:endParaRPr lang="en-US" sz="1050" dirty="0" smtClean="0"/>
          </a:p>
          <a:p>
            <a:pPr algn="r"/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369604" y="4953000"/>
            <a:ext cx="230596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3198674"/>
            <a:ext cx="228600" cy="221599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sz="13800" dirty="0"/>
          </a:p>
        </p:txBody>
      </p:sp>
      <p:sp>
        <p:nvSpPr>
          <p:cNvPr id="16" name="Rectangle 15"/>
          <p:cNvSpPr/>
          <p:nvPr/>
        </p:nvSpPr>
        <p:spPr>
          <a:xfrm>
            <a:off x="2514600" y="2209800"/>
            <a:ext cx="228600" cy="3204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48000" y="4953000"/>
            <a:ext cx="228600" cy="4571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57600" y="4876800"/>
            <a:ext cx="228600" cy="5333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91000" y="3048000"/>
            <a:ext cx="228600" cy="236219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24400" y="3675340"/>
            <a:ext cx="228600" cy="173486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0" y="2514600"/>
            <a:ext cx="190588" cy="28955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9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a. Which groups have the </a:t>
            </a:r>
            <a:r>
              <a:rPr lang="en-US" sz="2800" u="sng" dirty="0" smtClean="0"/>
              <a:t>highest</a:t>
            </a:r>
            <a:r>
              <a:rPr lang="en-US" sz="2800" dirty="0" smtClean="0"/>
              <a:t> incidence rate of Lactose Intolerance?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Chinese Americans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b. Which groups have the </a:t>
            </a:r>
            <a:r>
              <a:rPr lang="en-US" sz="2800" u="sng" dirty="0"/>
              <a:t>lowest</a:t>
            </a:r>
            <a:r>
              <a:rPr lang="en-US" sz="2800" dirty="0"/>
              <a:t> incidence rates of Lactose Intolerance</a:t>
            </a:r>
            <a:r>
              <a:rPr lang="en-US" sz="2800" dirty="0" smtClean="0"/>
              <a:t>? </a:t>
            </a:r>
            <a:r>
              <a:rPr lang="en-US" sz="2800" dirty="0" smtClean="0">
                <a:solidFill>
                  <a:srgbClr val="FF0000"/>
                </a:solidFill>
              </a:rPr>
              <a:t>British and European Americans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9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8382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endParaRPr lang="en-US" sz="4400" dirty="0" smtClean="0"/>
          </a:p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TOTAL POINTS = 70 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9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Research Prediction (What results do you expect</a:t>
            </a:r>
            <a:r>
              <a:rPr lang="en-US" sz="2800" dirty="0" smtClean="0"/>
              <a:t>?)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I expect the </a:t>
            </a:r>
            <a:r>
              <a:rPr lang="en-US" sz="2800" dirty="0">
                <a:solidFill>
                  <a:srgbClr val="FF0000"/>
                </a:solidFill>
              </a:rPr>
              <a:t>L</a:t>
            </a:r>
            <a:r>
              <a:rPr lang="en-US" sz="2800" dirty="0" smtClean="0">
                <a:solidFill>
                  <a:srgbClr val="FF0000"/>
                </a:solidFill>
              </a:rPr>
              <a:t>actaid to break down lactose into glucose and galactose 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Result</a:t>
            </a:r>
            <a:r>
              <a:rPr lang="en-US" sz="2800" dirty="0" smtClean="0">
                <a:solidFill>
                  <a:srgbClr val="FF0000"/>
                </a:solidFill>
              </a:rPr>
              <a:t>:  Glucose test strips test positive (+) for glucose after adding Lactaid to the milk (lactose)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4. </a:t>
            </a:r>
            <a:r>
              <a:rPr lang="en-US" sz="2800" b="1" dirty="0"/>
              <a:t>Hypothesis</a:t>
            </a:r>
            <a:r>
              <a:rPr lang="en-US" sz="2800" dirty="0"/>
              <a:t> (Be specific. Include a variable you are measuring. In an If/then/because form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If…………………..then…………because……….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3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5. Experimental Design (List the steps in your </a:t>
            </a:r>
            <a:r>
              <a:rPr lang="en-US" sz="2800" b="1" dirty="0"/>
              <a:t>procedure</a:t>
            </a:r>
            <a:r>
              <a:rPr lang="en-US" sz="2800" dirty="0"/>
              <a:t>)  </a:t>
            </a:r>
            <a:r>
              <a:rPr lang="en-US" sz="2800" i="1" dirty="0"/>
              <a:t>Use the back page if you need more </a:t>
            </a:r>
            <a:r>
              <a:rPr lang="en-US" sz="2800" i="1" dirty="0" smtClean="0"/>
              <a:t>space)</a:t>
            </a:r>
          </a:p>
          <a:p>
            <a:endParaRPr lang="en-US" sz="2800" i="1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Must be detailed list of steps including: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Sequence of steps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Listing materials used and tested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Quantities of materials (i.e. 3-5 drops,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When to record data and where (data table)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4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6. </a:t>
            </a:r>
            <a:r>
              <a:rPr lang="en-US" sz="2800" b="1" dirty="0"/>
              <a:t>Independent Variable</a:t>
            </a:r>
            <a:r>
              <a:rPr lang="en-US" sz="2800" dirty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solutions tested (Lactaid, milk, Lactaid + milk, glucose)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7. </a:t>
            </a:r>
            <a:r>
              <a:rPr lang="en-US" sz="2800" b="1" dirty="0"/>
              <a:t>Dependent Variable</a:t>
            </a:r>
            <a:r>
              <a:rPr lang="en-US" sz="2800" dirty="0" smtClean="0"/>
              <a:t>:  </a:t>
            </a:r>
            <a:r>
              <a:rPr lang="en-US" sz="2800" dirty="0" smtClean="0">
                <a:solidFill>
                  <a:srgbClr val="FF0000"/>
                </a:solidFill>
              </a:rPr>
              <a:t>color change of glucose test strips- a positive (+) test for glucose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(conc. </a:t>
            </a:r>
            <a:r>
              <a:rPr lang="en-US" sz="2800" dirty="0" smtClean="0">
                <a:solidFill>
                  <a:srgbClr val="FF0000"/>
                </a:solidFill>
              </a:rPr>
              <a:t>of glucose)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2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8. List at least 4 other factors must be </a:t>
            </a:r>
            <a:r>
              <a:rPr lang="en-US" sz="2800" b="1" dirty="0"/>
              <a:t>controlled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 same amount of solution used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Same test strips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Same amount of time to soak test strips and when reading the results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Same ambient environment during testing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Same kind of materials used throughout (i.e. milk, same brand of Lactaid, same spot well, etc.)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617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4 points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1192</Words>
  <Application>Microsoft Office PowerPoint</Application>
  <PresentationFormat>On-screen Show (4:3)</PresentationFormat>
  <Paragraphs>236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Capistrano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CUSD</dc:creator>
  <cp:lastModifiedBy>CUSD</cp:lastModifiedBy>
  <cp:revision>19</cp:revision>
  <cp:lastPrinted>2017-01-26T21:57:18Z</cp:lastPrinted>
  <dcterms:created xsi:type="dcterms:W3CDTF">2017-01-25T18:34:57Z</dcterms:created>
  <dcterms:modified xsi:type="dcterms:W3CDTF">2019-01-18T14:54:41Z</dcterms:modified>
</cp:coreProperties>
</file>