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9" r:id="rId3"/>
    <p:sldId id="288" r:id="rId4"/>
    <p:sldId id="265" r:id="rId5"/>
    <p:sldId id="266" r:id="rId6"/>
    <p:sldId id="267" r:id="rId7"/>
    <p:sldId id="268" r:id="rId8"/>
    <p:sldId id="296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90" r:id="rId29"/>
    <p:sldId id="291" r:id="rId30"/>
    <p:sldId id="292" r:id="rId31"/>
    <p:sldId id="293" r:id="rId32"/>
    <p:sldId id="29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4660"/>
  </p:normalViewPr>
  <p:slideViewPr>
    <p:cSldViewPr>
      <p:cViewPr varScale="1">
        <p:scale>
          <a:sx n="69" d="100"/>
          <a:sy n="69" d="100"/>
        </p:scale>
        <p:origin x="-15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20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CA7C-C74D-4C6F-BFFA-FDE284661D2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B1FD-6E63-40BA-961C-829DDE3A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9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CA7C-C74D-4C6F-BFFA-FDE284661D2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B1FD-6E63-40BA-961C-829DDE3A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CA7C-C74D-4C6F-BFFA-FDE284661D2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B1FD-6E63-40BA-961C-829DDE3A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2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CA7C-C74D-4C6F-BFFA-FDE284661D2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B1FD-6E63-40BA-961C-829DDE3A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4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CA7C-C74D-4C6F-BFFA-FDE284661D2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B1FD-6E63-40BA-961C-829DDE3A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0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CA7C-C74D-4C6F-BFFA-FDE284661D2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B1FD-6E63-40BA-961C-829DDE3A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9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CA7C-C74D-4C6F-BFFA-FDE284661D2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B1FD-6E63-40BA-961C-829DDE3A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3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CA7C-C74D-4C6F-BFFA-FDE284661D2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B1FD-6E63-40BA-961C-829DDE3A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3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CA7C-C74D-4C6F-BFFA-FDE284661D2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B1FD-6E63-40BA-961C-829DDE3A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2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CA7C-C74D-4C6F-BFFA-FDE284661D2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B1FD-6E63-40BA-961C-829DDE3A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3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CA7C-C74D-4C6F-BFFA-FDE284661D2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B1FD-6E63-40BA-961C-829DDE3A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1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4CA7C-C74D-4C6F-BFFA-FDE284661D2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5B1FD-6E63-40BA-961C-829DDE3A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7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protein synthesi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812320"/>
            <a:ext cx="6191250" cy="507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12996"/>
            <a:ext cx="9144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5400" b="1" dirty="0" smtClean="0"/>
              <a:t>GRADING RUBRIC</a:t>
            </a:r>
            <a:endParaRPr lang="en-US" sz="5400" b="1" dirty="0"/>
          </a:p>
          <a:p>
            <a:pPr algn="ctr"/>
            <a:endParaRPr lang="en-US" sz="5400" b="1" dirty="0" smtClean="0"/>
          </a:p>
          <a:p>
            <a:pPr algn="ctr"/>
            <a:r>
              <a:rPr lang="en-US" sz="5400" b="1" dirty="0" smtClean="0"/>
              <a:t>Worksheet: Unit 5 Test Review</a:t>
            </a:r>
            <a:endParaRPr lang="en-US" sz="5400" b="1" dirty="0" smtClean="0"/>
          </a:p>
          <a:p>
            <a:pPr algn="ctr"/>
            <a:endParaRPr lang="en-US" sz="4000" b="1" dirty="0">
              <a:solidFill>
                <a:srgbClr val="FF0000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3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7. What is a </a:t>
            </a:r>
            <a:r>
              <a:rPr lang="en-US" sz="2800" b="1" dirty="0"/>
              <a:t>codon</a:t>
            </a:r>
            <a:r>
              <a:rPr lang="en-US" sz="2800" dirty="0"/>
              <a:t> and what does it do</a:t>
            </a:r>
            <a:r>
              <a:rPr lang="en-US" sz="2800" dirty="0" smtClean="0"/>
              <a:t>?  </a:t>
            </a:r>
            <a:r>
              <a:rPr lang="en-US" sz="2800" b="1" dirty="0" smtClean="0">
                <a:solidFill>
                  <a:srgbClr val="FF0000"/>
                </a:solidFill>
              </a:rPr>
              <a:t>A codon is a 3-letter ‘code word’ to specify one amino acid (</a:t>
            </a:r>
            <a:r>
              <a:rPr lang="en-US" sz="2800" dirty="0" smtClean="0">
                <a:solidFill>
                  <a:srgbClr val="FF0000"/>
                </a:solidFill>
              </a:rPr>
              <a:t>E.g. </a:t>
            </a:r>
            <a:r>
              <a:rPr lang="en-US" sz="2800" b="1" u="sng" dirty="0" smtClean="0">
                <a:solidFill>
                  <a:srgbClr val="FF0000"/>
                </a:solidFill>
              </a:rPr>
              <a:t>GAU</a:t>
            </a:r>
            <a:r>
              <a:rPr lang="en-US" sz="2800" b="1" dirty="0" smtClean="0">
                <a:solidFill>
                  <a:srgbClr val="FF0000"/>
                </a:solidFill>
              </a:rPr>
              <a:t>).  </a:t>
            </a:r>
            <a:r>
              <a:rPr lang="en-US" sz="2800" dirty="0" smtClean="0">
                <a:solidFill>
                  <a:srgbClr val="FF0000"/>
                </a:solidFill>
              </a:rPr>
              <a:t>There are only 20 amino acids and 64 different codons.  There are multiple codons that code for same amino acid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Image result for cod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4343400" cy="372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cod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325" y="2659376"/>
            <a:ext cx="425608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4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8. What is an </a:t>
            </a:r>
            <a:r>
              <a:rPr lang="en-US" sz="2800" b="1" dirty="0"/>
              <a:t>anticodon</a:t>
            </a:r>
            <a:r>
              <a:rPr lang="en-US" sz="2800" dirty="0"/>
              <a:t> and what does it do</a:t>
            </a:r>
            <a:r>
              <a:rPr lang="en-US" sz="2800" dirty="0" smtClean="0"/>
              <a:t>? </a:t>
            </a:r>
            <a:r>
              <a:rPr lang="en-US" sz="2800" dirty="0" smtClean="0">
                <a:solidFill>
                  <a:srgbClr val="FF0000"/>
                </a:solidFill>
              </a:rPr>
              <a:t>An </a:t>
            </a:r>
            <a:r>
              <a:rPr lang="en-US" sz="2800" b="1" dirty="0" smtClean="0">
                <a:solidFill>
                  <a:srgbClr val="FF0000"/>
                </a:solidFill>
              </a:rPr>
              <a:t>anticodon</a:t>
            </a:r>
            <a:r>
              <a:rPr lang="en-US" sz="2800" dirty="0" smtClean="0">
                <a:solidFill>
                  <a:srgbClr val="FF0000"/>
                </a:solidFill>
              </a:rPr>
              <a:t> is a </a:t>
            </a:r>
            <a:r>
              <a:rPr lang="en-US" sz="2800" b="1" dirty="0" smtClean="0">
                <a:solidFill>
                  <a:srgbClr val="FF0000"/>
                </a:solidFill>
              </a:rPr>
              <a:t>3-letter ‘code word’</a:t>
            </a:r>
            <a:r>
              <a:rPr lang="en-US" sz="2800" dirty="0" smtClean="0">
                <a:solidFill>
                  <a:srgbClr val="FF0000"/>
                </a:solidFill>
              </a:rPr>
              <a:t> that is found on </a:t>
            </a:r>
            <a:r>
              <a:rPr lang="en-US" sz="2800" b="1" dirty="0" err="1" smtClean="0">
                <a:solidFill>
                  <a:srgbClr val="FF0000"/>
                </a:solidFill>
              </a:rPr>
              <a:t>tRNA</a:t>
            </a:r>
            <a:r>
              <a:rPr lang="en-US" sz="2800" dirty="0" smtClean="0">
                <a:solidFill>
                  <a:srgbClr val="FF0000"/>
                </a:solidFill>
              </a:rPr>
              <a:t> molecule.  The anticodon is complementary to the codon.  Complementary codons are A-U and C-G</a:t>
            </a:r>
            <a:endParaRPr lang="en-US" sz="2800" dirty="0"/>
          </a:p>
        </p:txBody>
      </p:sp>
      <p:pic>
        <p:nvPicPr>
          <p:cNvPr id="10242" name="Picture 2" descr="Image result for anticod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44482"/>
            <a:ext cx="579819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24201" y="4495800"/>
            <a:ext cx="1066800" cy="1371600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336252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Complementary base pairing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81200" y="4254282"/>
            <a:ext cx="1143001" cy="470118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4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9. How many </a:t>
            </a:r>
            <a:r>
              <a:rPr lang="en-US" sz="2800" b="1" dirty="0"/>
              <a:t>codons</a:t>
            </a:r>
            <a:r>
              <a:rPr lang="en-US" sz="2800" dirty="0"/>
              <a:t> would it take to code for </a:t>
            </a:r>
            <a:r>
              <a:rPr lang="en-US" sz="2800" u="sng" dirty="0"/>
              <a:t>5 amino acids</a:t>
            </a:r>
            <a:r>
              <a:rPr lang="en-US" sz="2800" dirty="0" smtClean="0"/>
              <a:t>? </a:t>
            </a:r>
            <a:r>
              <a:rPr lang="en-US" sz="2800" b="1" dirty="0" smtClean="0">
                <a:solidFill>
                  <a:srgbClr val="FF0000"/>
                </a:solidFill>
              </a:rPr>
              <a:t>Five.  </a:t>
            </a:r>
            <a:r>
              <a:rPr lang="en-US" sz="2800" dirty="0" smtClean="0">
                <a:solidFill>
                  <a:srgbClr val="FF0000"/>
                </a:solidFill>
              </a:rPr>
              <a:t>Each codon codes for </a:t>
            </a:r>
            <a:r>
              <a:rPr lang="en-US" sz="2800" u="sng" dirty="0" smtClean="0">
                <a:solidFill>
                  <a:srgbClr val="FF0000"/>
                </a:solidFill>
              </a:rPr>
              <a:t>one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amino acid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/>
          </a:p>
        </p:txBody>
      </p:sp>
      <p:pic>
        <p:nvPicPr>
          <p:cNvPr id="11266" name="Picture 2" descr="Image result for anticod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20000" cy="486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4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10. How many </a:t>
            </a:r>
            <a:r>
              <a:rPr lang="en-US" sz="2800" b="1" dirty="0"/>
              <a:t>nitrogen bases</a:t>
            </a:r>
            <a:r>
              <a:rPr lang="en-US" sz="2800" dirty="0"/>
              <a:t> does it take to code for </a:t>
            </a:r>
            <a:r>
              <a:rPr lang="en-US" sz="2800" u="sng" dirty="0"/>
              <a:t>5 amino acids</a:t>
            </a:r>
            <a:r>
              <a:rPr lang="en-US" sz="2800" dirty="0" smtClean="0"/>
              <a:t>?  </a:t>
            </a:r>
            <a:r>
              <a:rPr lang="en-US" sz="2800" b="1" dirty="0" smtClean="0">
                <a:solidFill>
                  <a:srgbClr val="FF0000"/>
                </a:solidFill>
              </a:rPr>
              <a:t>15 bases</a:t>
            </a:r>
            <a:r>
              <a:rPr lang="en-US" sz="2800" dirty="0" smtClean="0">
                <a:solidFill>
                  <a:srgbClr val="FF0000"/>
                </a:solidFill>
              </a:rPr>
              <a:t>.  3 bases per codon x 5 = 15 bases</a:t>
            </a:r>
            <a:endParaRPr lang="en-US" sz="2800" dirty="0"/>
          </a:p>
        </p:txBody>
      </p:sp>
      <p:pic>
        <p:nvPicPr>
          <p:cNvPr id="12290" name="Picture 2" descr="Image result for anticod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19" y="914400"/>
            <a:ext cx="749766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90800" y="5105400"/>
            <a:ext cx="1371600" cy="533400"/>
          </a:xfrm>
          <a:prstGeom prst="rect">
            <a:avLst/>
          </a:prstGeom>
          <a:solidFill>
            <a:srgbClr val="FF0000">
              <a:alpha val="23000"/>
            </a:srgb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12327" y="430021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One codon = 3 bases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endCxn id="5" idx="3"/>
          </p:cNvCxnSpPr>
          <p:nvPr/>
        </p:nvCxnSpPr>
        <p:spPr>
          <a:xfrm flipH="1">
            <a:off x="3962400" y="4724400"/>
            <a:ext cx="1149927" cy="64770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4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11. Why is it possible for an </a:t>
            </a:r>
            <a:r>
              <a:rPr lang="en-US" sz="2800" b="1" dirty="0"/>
              <a:t>amino acid</a:t>
            </a:r>
            <a:r>
              <a:rPr lang="en-US" sz="2800" dirty="0"/>
              <a:t> to be specified by more than one kind of codon</a:t>
            </a:r>
            <a:r>
              <a:rPr lang="en-US" sz="2800" dirty="0" smtClean="0"/>
              <a:t>?  </a:t>
            </a:r>
            <a:r>
              <a:rPr lang="en-US" sz="2800" dirty="0" smtClean="0">
                <a:solidFill>
                  <a:srgbClr val="FF0000"/>
                </a:solidFill>
              </a:rPr>
              <a:t>There are only </a:t>
            </a:r>
            <a:r>
              <a:rPr lang="en-US" sz="2800" b="1" dirty="0" smtClean="0">
                <a:solidFill>
                  <a:srgbClr val="FF0000"/>
                </a:solidFill>
              </a:rPr>
              <a:t>20 amino acids</a:t>
            </a:r>
            <a:r>
              <a:rPr lang="en-US" sz="2800" dirty="0" smtClean="0">
                <a:solidFill>
                  <a:srgbClr val="FF0000"/>
                </a:solidFill>
              </a:rPr>
              <a:t> but </a:t>
            </a:r>
            <a:r>
              <a:rPr lang="en-US" sz="2800" b="1" dirty="0" smtClean="0">
                <a:solidFill>
                  <a:srgbClr val="FF0000"/>
                </a:solidFill>
              </a:rPr>
              <a:t>64 possible 3-letter combinations </a:t>
            </a:r>
            <a:r>
              <a:rPr lang="en-US" sz="2800" dirty="0" smtClean="0">
                <a:solidFill>
                  <a:srgbClr val="FF0000"/>
                </a:solidFill>
              </a:rPr>
              <a:t>(codons)</a:t>
            </a:r>
            <a:endParaRPr lang="en-US" sz="2800" dirty="0"/>
          </a:p>
        </p:txBody>
      </p:sp>
      <p:pic>
        <p:nvPicPr>
          <p:cNvPr id="4" name="Picture 2" descr="Image result for cod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13595"/>
            <a:ext cx="5701145" cy="488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57400" y="2819400"/>
            <a:ext cx="1143000" cy="160020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0200" y="3352800"/>
            <a:ext cx="1143000" cy="106680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00400" y="5432015"/>
            <a:ext cx="1143000" cy="106680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10600" cy="330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12. What are the </a:t>
            </a:r>
            <a:r>
              <a:rPr lang="en-US" sz="2800" u="sng" dirty="0"/>
              <a:t>three</a:t>
            </a:r>
            <a:r>
              <a:rPr lang="en-US" sz="2800" dirty="0"/>
              <a:t> types of </a:t>
            </a:r>
            <a:r>
              <a:rPr lang="en-US" sz="2800" b="1" dirty="0"/>
              <a:t>RNA</a:t>
            </a:r>
            <a:r>
              <a:rPr lang="en-US" sz="2800" dirty="0"/>
              <a:t>, </a:t>
            </a:r>
            <a:r>
              <a:rPr lang="en-US" sz="2800" u="sng" dirty="0"/>
              <a:t>where</a:t>
            </a:r>
            <a:r>
              <a:rPr lang="en-US" sz="2800" dirty="0"/>
              <a:t> are they found and </a:t>
            </a:r>
            <a:r>
              <a:rPr lang="en-US" sz="2800" u="sng" dirty="0" smtClean="0"/>
              <a:t>what</a:t>
            </a:r>
            <a:r>
              <a:rPr lang="en-US" sz="2800" dirty="0" smtClean="0"/>
              <a:t> do </a:t>
            </a:r>
            <a:r>
              <a:rPr lang="en-US" sz="2800" dirty="0"/>
              <a:t>they do</a:t>
            </a:r>
            <a:r>
              <a:rPr lang="en-US" sz="2800" dirty="0" smtClean="0"/>
              <a:t>?</a:t>
            </a:r>
          </a:p>
          <a:p>
            <a:pPr marL="457200" lvl="0" indent="-457200" fontAlgn="base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rgbClr val="FF0000"/>
                </a:solidFill>
              </a:rPr>
              <a:t>Messenger </a:t>
            </a:r>
            <a:r>
              <a:rPr lang="en-US" altLang="en-US" sz="2800" b="1" dirty="0">
                <a:solidFill>
                  <a:srgbClr val="FF0000"/>
                </a:solidFill>
              </a:rPr>
              <a:t>RNA (mRNA)- </a:t>
            </a:r>
            <a:r>
              <a:rPr lang="en-US" altLang="en-US" sz="2800" dirty="0">
                <a:solidFill>
                  <a:srgbClr val="FF0000"/>
                </a:solidFill>
              </a:rPr>
              <a:t>code for </a:t>
            </a:r>
            <a:r>
              <a:rPr lang="en-US" altLang="en-US" sz="2800" dirty="0" smtClean="0">
                <a:solidFill>
                  <a:srgbClr val="FF0000"/>
                </a:solidFill>
              </a:rPr>
              <a:t>translation</a:t>
            </a:r>
          </a:p>
          <a:p>
            <a:pPr marL="457200" lvl="0" indent="-457200" fontAlgn="base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rgbClr val="FF0000"/>
                </a:solidFill>
              </a:rPr>
              <a:t>Ribosomal </a:t>
            </a:r>
            <a:r>
              <a:rPr lang="en-US" altLang="en-US" sz="2800" b="1" dirty="0">
                <a:solidFill>
                  <a:srgbClr val="FF0000"/>
                </a:solidFill>
              </a:rPr>
              <a:t>RNA (</a:t>
            </a:r>
            <a:r>
              <a:rPr lang="en-US" altLang="en-US" sz="2800" b="1" dirty="0" err="1">
                <a:solidFill>
                  <a:srgbClr val="FF0000"/>
                </a:solidFill>
              </a:rPr>
              <a:t>rRNA</a:t>
            </a:r>
            <a:r>
              <a:rPr lang="en-US" altLang="en-US" sz="2800" b="1" dirty="0">
                <a:solidFill>
                  <a:srgbClr val="FF0000"/>
                </a:solidFill>
              </a:rPr>
              <a:t>)- </a:t>
            </a:r>
            <a:r>
              <a:rPr lang="en-US" altLang="en-US" sz="2800" dirty="0">
                <a:solidFill>
                  <a:srgbClr val="FF0000"/>
                </a:solidFill>
              </a:rPr>
              <a:t>forms part of </a:t>
            </a:r>
            <a:r>
              <a:rPr lang="en-US" altLang="en-US" sz="2800" dirty="0" smtClean="0">
                <a:solidFill>
                  <a:srgbClr val="FF0000"/>
                </a:solidFill>
              </a:rPr>
              <a:t>ribosome</a:t>
            </a:r>
          </a:p>
          <a:p>
            <a:pPr marL="457200" lvl="0" indent="-457200" fontAlgn="base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rgbClr val="FF0000"/>
                </a:solidFill>
              </a:rPr>
              <a:t>Transfer </a:t>
            </a:r>
            <a:r>
              <a:rPr lang="en-US" altLang="en-US" sz="2800" b="1" dirty="0">
                <a:solidFill>
                  <a:srgbClr val="FF0000"/>
                </a:solidFill>
              </a:rPr>
              <a:t>RNA (</a:t>
            </a:r>
            <a:r>
              <a:rPr lang="en-US" altLang="en-US" sz="2800" b="1" dirty="0" err="1">
                <a:solidFill>
                  <a:srgbClr val="FF0000"/>
                </a:solidFill>
              </a:rPr>
              <a:t>tRNA</a:t>
            </a:r>
            <a:r>
              <a:rPr lang="en-US" altLang="en-US" sz="2800" b="1" dirty="0">
                <a:solidFill>
                  <a:srgbClr val="FF0000"/>
                </a:solidFill>
              </a:rPr>
              <a:t>)- </a:t>
            </a:r>
            <a:r>
              <a:rPr lang="en-US" altLang="en-US" sz="2800" dirty="0">
                <a:solidFill>
                  <a:srgbClr val="FF0000"/>
                </a:solidFill>
              </a:rPr>
              <a:t>brings amino acids </a:t>
            </a:r>
            <a:r>
              <a:rPr lang="en-US" altLang="en-US" sz="2800" dirty="0" smtClean="0">
                <a:solidFill>
                  <a:srgbClr val="FF0000"/>
                </a:solidFill>
              </a:rPr>
              <a:t>from </a:t>
            </a:r>
            <a:r>
              <a:rPr lang="en-US" altLang="en-US" sz="2800" dirty="0">
                <a:solidFill>
                  <a:srgbClr val="FF0000"/>
                </a:solidFill>
              </a:rPr>
              <a:t>the cytoplasm to a ribosome to help </a:t>
            </a:r>
            <a:r>
              <a:rPr lang="en-US" altLang="en-US" sz="2800" dirty="0" smtClean="0">
                <a:solidFill>
                  <a:srgbClr val="FF0000"/>
                </a:solidFill>
              </a:rPr>
              <a:t>make </a:t>
            </a:r>
            <a:r>
              <a:rPr lang="en-US" altLang="en-US" sz="2800" dirty="0">
                <a:solidFill>
                  <a:srgbClr val="FF0000"/>
                </a:solidFill>
              </a:rPr>
              <a:t>growing protein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 descr="rna_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10261"/>
            <a:ext cx="8534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4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13. What is the </a:t>
            </a:r>
            <a:r>
              <a:rPr lang="en-US" sz="2800" b="1" dirty="0"/>
              <a:t>monomer</a:t>
            </a:r>
            <a:r>
              <a:rPr lang="en-US" sz="2800" dirty="0"/>
              <a:t> of a </a:t>
            </a:r>
            <a:r>
              <a:rPr lang="en-US" sz="2800" b="1" dirty="0"/>
              <a:t>protein</a:t>
            </a:r>
            <a:r>
              <a:rPr lang="en-US" sz="2800" dirty="0" smtClean="0"/>
              <a:t>?  </a:t>
            </a:r>
            <a:r>
              <a:rPr lang="en-US" sz="2800" b="1" dirty="0" smtClean="0">
                <a:solidFill>
                  <a:srgbClr val="FF0000"/>
                </a:solidFill>
              </a:rPr>
              <a:t>amino acid.    </a:t>
            </a:r>
            <a:r>
              <a:rPr lang="en-US" sz="2800" i="1" dirty="0" smtClean="0">
                <a:solidFill>
                  <a:srgbClr val="FF0000"/>
                </a:solidFill>
              </a:rPr>
              <a:t>(There are 20 different amino acids that make up all proteins)</a:t>
            </a:r>
            <a:endParaRPr lang="en-US" sz="2800" i="1" dirty="0"/>
          </a:p>
        </p:txBody>
      </p:sp>
      <p:pic>
        <p:nvPicPr>
          <p:cNvPr id="13314" name="Picture 2" descr="Image result for protein monomer and polym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2" y="3048000"/>
            <a:ext cx="2817497" cy="25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protein synthesis amino ac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2638"/>
            <a:ext cx="5409771" cy="427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48876" y="2052638"/>
            <a:ext cx="1143000" cy="53340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0" y="1905000"/>
            <a:ext cx="1143000" cy="53340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25863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Amino acids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5486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Protein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83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14. What is the </a:t>
            </a:r>
            <a:r>
              <a:rPr lang="en-US" sz="2800" b="1" dirty="0"/>
              <a:t>monomer</a:t>
            </a:r>
            <a:r>
              <a:rPr lang="en-US" sz="2800" dirty="0"/>
              <a:t> of a </a:t>
            </a:r>
            <a:r>
              <a:rPr lang="en-US" sz="2800" b="1" dirty="0"/>
              <a:t>nucleic acid</a:t>
            </a:r>
            <a:r>
              <a:rPr lang="en-US" sz="2800" dirty="0" smtClean="0"/>
              <a:t>? 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nucleotide.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Nucleotides slightly different in DNA and RNA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Sugars different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One base different in RNA (</a:t>
            </a:r>
            <a:r>
              <a:rPr lang="en-US" sz="2800" i="1" dirty="0" smtClean="0">
                <a:solidFill>
                  <a:srgbClr val="FF0000"/>
                </a:solidFill>
              </a:rPr>
              <a:t>replace “T” with “U” in RNA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Image result for nucleot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" y="2743200"/>
            <a:ext cx="77057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4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10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15. What are the similarities and differences of DNA and RNA</a:t>
            </a:r>
            <a:r>
              <a:rPr lang="en-US" sz="2800" dirty="0" smtClean="0"/>
              <a:t>?</a:t>
            </a:r>
            <a:endParaRPr lang="en-US" sz="2800" dirty="0"/>
          </a:p>
          <a:p>
            <a:r>
              <a:rPr lang="en-US" sz="2800" b="1" dirty="0"/>
              <a:t>Similarities</a:t>
            </a:r>
            <a:r>
              <a:rPr lang="en-US" sz="2800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Both made of </a:t>
            </a:r>
            <a:r>
              <a:rPr lang="en-US" sz="2800" b="1" dirty="0" smtClean="0">
                <a:solidFill>
                  <a:srgbClr val="FF0000"/>
                </a:solidFill>
              </a:rPr>
              <a:t>nucleotides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Both </a:t>
            </a:r>
            <a:r>
              <a:rPr lang="en-US" sz="2800" u="sng" dirty="0" smtClean="0">
                <a:solidFill>
                  <a:srgbClr val="FF0000"/>
                </a:solidFill>
              </a:rPr>
              <a:t>made</a:t>
            </a:r>
            <a:r>
              <a:rPr lang="en-US" sz="2800" dirty="0" smtClean="0">
                <a:solidFill>
                  <a:srgbClr val="FF0000"/>
                </a:solidFill>
              </a:rPr>
              <a:t> in the </a:t>
            </a:r>
            <a:r>
              <a:rPr lang="en-US" sz="2800" b="1" dirty="0" smtClean="0">
                <a:solidFill>
                  <a:srgbClr val="FF0000"/>
                </a:solidFill>
              </a:rPr>
              <a:t>nucleus</a:t>
            </a:r>
            <a:r>
              <a:rPr lang="en-US" sz="2800" dirty="0" smtClean="0">
                <a:solidFill>
                  <a:srgbClr val="FF0000"/>
                </a:solidFill>
              </a:rPr>
              <a:t> (in eukaryotes)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Both carry </a:t>
            </a:r>
            <a:r>
              <a:rPr lang="en-US" sz="2800" b="1" dirty="0" smtClean="0">
                <a:solidFill>
                  <a:srgbClr val="FF0000"/>
                </a:solidFill>
              </a:rPr>
              <a:t>genetic code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Code </a:t>
            </a:r>
            <a:r>
              <a:rPr lang="en-US" sz="2800" u="sng" dirty="0" smtClean="0">
                <a:solidFill>
                  <a:srgbClr val="FF0000"/>
                </a:solidFill>
              </a:rPr>
              <a:t>read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3 bases at a time</a:t>
            </a:r>
            <a:endParaRPr lang="en-US" sz="2800" b="1" dirty="0"/>
          </a:p>
          <a:p>
            <a:r>
              <a:rPr lang="en-US" sz="2800" dirty="0"/>
              <a:t> </a:t>
            </a:r>
          </a:p>
          <a:p>
            <a:r>
              <a:rPr lang="en-US" sz="2800" b="1" dirty="0" smtClean="0"/>
              <a:t>Differences</a:t>
            </a:r>
            <a:r>
              <a:rPr lang="en-US" sz="2800" dirty="0" smtClean="0"/>
              <a:t>: </a:t>
            </a:r>
            <a:r>
              <a:rPr lang="en-US" altLang="en-US" sz="2800" dirty="0" smtClean="0"/>
              <a:t>RNA </a:t>
            </a:r>
            <a:r>
              <a:rPr lang="en-US" altLang="en-US" sz="2800" dirty="0"/>
              <a:t>differs from DNA in three significant ways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rgbClr val="FF0000"/>
                </a:solidFill>
              </a:rPr>
              <a:t>Sugar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in RNA is </a:t>
            </a:r>
            <a:r>
              <a:rPr lang="en-US" altLang="en-US" sz="2800" b="1" dirty="0">
                <a:solidFill>
                  <a:srgbClr val="FF0000"/>
                </a:solidFill>
              </a:rPr>
              <a:t>ribose</a:t>
            </a:r>
            <a:r>
              <a:rPr lang="en-US" altLang="en-US" sz="2800" dirty="0">
                <a:solidFill>
                  <a:srgbClr val="FF0000"/>
                </a:solidFill>
              </a:rPr>
              <a:t> not </a:t>
            </a:r>
            <a:r>
              <a:rPr lang="en-US" altLang="en-US" sz="2800" dirty="0" smtClean="0">
                <a:solidFill>
                  <a:srgbClr val="FF0000"/>
                </a:solidFill>
              </a:rPr>
              <a:t>deoxyribose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RNA </a:t>
            </a:r>
            <a:r>
              <a:rPr lang="en-US" altLang="en-US" sz="2800" dirty="0">
                <a:solidFill>
                  <a:srgbClr val="FF0000"/>
                </a:solidFill>
              </a:rPr>
              <a:t>has the base </a:t>
            </a:r>
            <a:r>
              <a:rPr lang="en-US" altLang="en-US" sz="2800" b="1" dirty="0">
                <a:solidFill>
                  <a:srgbClr val="FF0000"/>
                </a:solidFill>
              </a:rPr>
              <a:t>uracil</a:t>
            </a:r>
            <a:r>
              <a:rPr lang="en-US" altLang="en-US" sz="2800" dirty="0">
                <a:solidFill>
                  <a:srgbClr val="FF0000"/>
                </a:solidFill>
              </a:rPr>
              <a:t> in place of </a:t>
            </a:r>
            <a:r>
              <a:rPr lang="en-US" altLang="en-US" sz="2800" dirty="0" smtClean="0">
                <a:solidFill>
                  <a:srgbClr val="FF0000"/>
                </a:solidFill>
              </a:rPr>
              <a:t>thymine</a:t>
            </a:r>
            <a:endParaRPr lang="en-US" altLang="en-US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RNA </a:t>
            </a:r>
            <a:r>
              <a:rPr lang="en-US" altLang="en-US" sz="2800" dirty="0">
                <a:solidFill>
                  <a:srgbClr val="FF0000"/>
                </a:solidFill>
              </a:rPr>
              <a:t>is </a:t>
            </a:r>
            <a:r>
              <a:rPr lang="en-US" altLang="en-US" sz="2800" b="1" dirty="0">
                <a:solidFill>
                  <a:srgbClr val="FF0000"/>
                </a:solidFill>
              </a:rPr>
              <a:t>single stranded </a:t>
            </a:r>
            <a:r>
              <a:rPr lang="en-US" altLang="en-US" sz="2800" dirty="0">
                <a:solidFill>
                  <a:srgbClr val="FF0000"/>
                </a:solidFill>
              </a:rPr>
              <a:t>not double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534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10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16. If one side of a DNA molecule contains the following sequence of nucleotides, </a:t>
            </a:r>
            <a:r>
              <a:rPr lang="en-US" sz="2800" b="1" dirty="0"/>
              <a:t>GCATTCGCA</a:t>
            </a:r>
            <a:r>
              <a:rPr lang="en-US" sz="2800" dirty="0"/>
              <a:t>, the complementary sequence on the other side would be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pPr algn="ctr"/>
            <a:r>
              <a:rPr lang="en-US" sz="4800" b="1" spc="300" dirty="0" smtClean="0"/>
              <a:t>GCATTCGCA</a:t>
            </a:r>
          </a:p>
          <a:p>
            <a:pPr algn="ctr"/>
            <a:r>
              <a:rPr lang="en-US" sz="4800" b="1" spc="300" dirty="0" smtClean="0">
                <a:solidFill>
                  <a:srgbClr val="FF0000"/>
                </a:solidFill>
              </a:rPr>
              <a:t>CGTAAGCGT</a:t>
            </a:r>
          </a:p>
          <a:p>
            <a:pPr algn="ctr"/>
            <a:endParaRPr lang="en-US" sz="4800" b="1" spc="300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A’s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goes with </a:t>
            </a:r>
            <a:r>
              <a:rPr lang="en-US" sz="2800" b="1" dirty="0">
                <a:solidFill>
                  <a:srgbClr val="FF0000"/>
                </a:solidFill>
              </a:rPr>
              <a:t>T’s</a:t>
            </a:r>
            <a:r>
              <a:rPr lang="en-US" sz="2800" dirty="0">
                <a:solidFill>
                  <a:srgbClr val="FF0000"/>
                </a:solidFill>
              </a:rPr>
              <a:t> and </a:t>
            </a:r>
            <a:r>
              <a:rPr lang="en-US" sz="2800" b="1" dirty="0" smtClean="0">
                <a:solidFill>
                  <a:srgbClr val="FF0000"/>
                </a:solidFill>
              </a:rPr>
              <a:t>C’s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goes with </a:t>
            </a:r>
            <a:r>
              <a:rPr lang="en-US" sz="2800" b="1" dirty="0">
                <a:solidFill>
                  <a:srgbClr val="FF0000"/>
                </a:solidFill>
              </a:rPr>
              <a:t>G’s 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10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</a:t>
            </a:r>
            <a:r>
              <a:rPr lang="en-US" sz="2800" u="sng" dirty="0"/>
              <a:t>Describe</a:t>
            </a:r>
            <a:r>
              <a:rPr lang="en-US" sz="2800" dirty="0"/>
              <a:t> and </a:t>
            </a:r>
            <a:r>
              <a:rPr lang="en-US" sz="2800" u="sng" dirty="0"/>
              <a:t>draw</a:t>
            </a:r>
            <a:r>
              <a:rPr lang="en-US" sz="2800" dirty="0"/>
              <a:t> a diagram of the processes below </a:t>
            </a:r>
            <a:r>
              <a:rPr lang="en-US" sz="2800" i="1" dirty="0"/>
              <a:t>(include where it occurs, what molecules are involved, sequence of events, and what results from each process</a:t>
            </a:r>
            <a:r>
              <a:rPr lang="en-US" sz="2800" dirty="0" smtClean="0"/>
              <a:t>):</a:t>
            </a:r>
            <a:endParaRPr lang="en-US" sz="2800" dirty="0"/>
          </a:p>
          <a:p>
            <a:r>
              <a:rPr lang="en-US" sz="2800" b="1" dirty="0">
                <a:solidFill>
                  <a:srgbClr val="FF0000"/>
                </a:solidFill>
              </a:rPr>
              <a:t>Replication</a:t>
            </a:r>
            <a:r>
              <a:rPr lang="en-US" sz="2800" dirty="0" smtClean="0"/>
              <a:t>: </a:t>
            </a:r>
            <a:r>
              <a:rPr lang="en-US" sz="2800" b="1" dirty="0" smtClean="0">
                <a:solidFill>
                  <a:srgbClr val="FF0000"/>
                </a:solidFill>
              </a:rPr>
              <a:t>DNA making DNA</a:t>
            </a:r>
            <a:r>
              <a:rPr lang="en-US" sz="2800" dirty="0" smtClean="0">
                <a:solidFill>
                  <a:srgbClr val="FF0000"/>
                </a:solidFill>
              </a:rPr>
              <a:t>.  Making an exact copy of itself before cell division.  Involves </a:t>
            </a:r>
            <a:r>
              <a:rPr lang="en-US" sz="2800" u="sng" dirty="0" smtClean="0">
                <a:solidFill>
                  <a:srgbClr val="FF0000"/>
                </a:solidFill>
              </a:rPr>
              <a:t>enzymes</a:t>
            </a:r>
            <a:r>
              <a:rPr lang="en-US" sz="2800" dirty="0" smtClean="0">
                <a:solidFill>
                  <a:srgbClr val="FF0000"/>
                </a:solidFill>
              </a:rPr>
              <a:t>.  Takes place in </a:t>
            </a:r>
            <a:r>
              <a:rPr lang="en-US" sz="2800" u="sng" dirty="0" smtClean="0">
                <a:solidFill>
                  <a:srgbClr val="FF0000"/>
                </a:solidFill>
              </a:rPr>
              <a:t>nucleus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Steps: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Enzyme begins to unzip DNA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Hydrogen bonds broken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Molecule separates                                                exposing bases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Free-floating nucleotides                                                         pair up with complementary                                                    bases                                                                                             </a:t>
            </a:r>
            <a:endParaRPr lang="en-US" sz="2800" dirty="0"/>
          </a:p>
        </p:txBody>
      </p:sp>
      <p:pic>
        <p:nvPicPr>
          <p:cNvPr id="1026" name="Picture 2" descr="Image result for dna repl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38" y="3320006"/>
            <a:ext cx="3839248" cy="256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4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1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r>
              <a:rPr lang="en-US" sz="2800" dirty="0"/>
              <a:t> 17. What would the mRNA molecule look like that is transcribed from the following DNA sequence?          </a:t>
            </a:r>
            <a:r>
              <a:rPr lang="en-US" sz="2800" b="1" dirty="0" smtClean="0"/>
              <a:t>GCATTCGCA</a:t>
            </a:r>
          </a:p>
          <a:p>
            <a:endParaRPr lang="en-US" sz="2800" b="1" dirty="0"/>
          </a:p>
          <a:p>
            <a:pPr algn="ctr"/>
            <a:r>
              <a:rPr lang="en-US" sz="4800" b="1" spc="300" dirty="0" smtClean="0"/>
              <a:t>GCATTCGCA</a:t>
            </a:r>
          </a:p>
          <a:p>
            <a:pPr algn="ctr"/>
            <a:r>
              <a:rPr lang="en-US" sz="4800" b="1" spc="300" dirty="0" smtClean="0">
                <a:solidFill>
                  <a:srgbClr val="FF0000"/>
                </a:solidFill>
              </a:rPr>
              <a:t>CGUAAGCGU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A’s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goes with </a:t>
            </a:r>
            <a:r>
              <a:rPr lang="en-US" sz="2800" b="1" dirty="0" smtClean="0">
                <a:solidFill>
                  <a:srgbClr val="FF0000"/>
                </a:solidFill>
              </a:rPr>
              <a:t>U’s</a:t>
            </a:r>
            <a:r>
              <a:rPr lang="en-US" sz="2800" dirty="0" smtClean="0">
                <a:solidFill>
                  <a:srgbClr val="FF0000"/>
                </a:solidFill>
              </a:rPr>
              <a:t> and </a:t>
            </a:r>
            <a:r>
              <a:rPr lang="en-US" sz="2800" b="1" dirty="0">
                <a:solidFill>
                  <a:srgbClr val="FF0000"/>
                </a:solidFill>
              </a:rPr>
              <a:t>C</a:t>
            </a:r>
            <a:r>
              <a:rPr lang="en-US" sz="2800" dirty="0">
                <a:solidFill>
                  <a:srgbClr val="FF0000"/>
                </a:solidFill>
              </a:rPr>
              <a:t> goes with </a:t>
            </a:r>
            <a:r>
              <a:rPr lang="en-US" sz="2800" b="1" dirty="0">
                <a:solidFill>
                  <a:srgbClr val="FF0000"/>
                </a:solidFill>
              </a:rPr>
              <a:t>G’s </a:t>
            </a:r>
          </a:p>
          <a:p>
            <a:pPr algn="ctr"/>
            <a:endParaRPr lang="en-US" sz="2800" dirty="0"/>
          </a:p>
          <a:p>
            <a:r>
              <a:rPr lang="en-US" sz="2800" dirty="0" smtClean="0"/>
              <a:t>.</a:t>
            </a:r>
            <a:r>
              <a:rPr lang="en-US" sz="2800" b="1" dirty="0" smtClean="0"/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34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76200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18. How do replication, transcription, and translation differ in </a:t>
            </a:r>
            <a:r>
              <a:rPr lang="en-US" sz="2800" b="1" dirty="0"/>
              <a:t>prokaryotes</a:t>
            </a:r>
            <a:r>
              <a:rPr lang="en-US" sz="2800" dirty="0"/>
              <a:t> and </a:t>
            </a:r>
            <a:r>
              <a:rPr lang="en-US" sz="2800" b="1" dirty="0"/>
              <a:t>eukaryotes</a:t>
            </a:r>
            <a:r>
              <a:rPr lang="en-US" sz="2800" dirty="0" smtClean="0"/>
              <a:t>?</a:t>
            </a:r>
          </a:p>
          <a:p>
            <a:r>
              <a:rPr lang="en-US" sz="2800" b="1" u="sng" dirty="0" smtClean="0">
                <a:solidFill>
                  <a:srgbClr val="FF0000"/>
                </a:solidFill>
              </a:rPr>
              <a:t>Prokaryotes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Replication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b="1" dirty="0">
                <a:solidFill>
                  <a:srgbClr val="FF0000"/>
                </a:solidFill>
              </a:rPr>
              <a:t>transcription</a:t>
            </a:r>
            <a:r>
              <a:rPr lang="en-US" sz="2800" dirty="0">
                <a:solidFill>
                  <a:srgbClr val="FF0000"/>
                </a:solidFill>
              </a:rPr>
              <a:t> and </a:t>
            </a:r>
            <a:r>
              <a:rPr lang="en-US" sz="2800" b="1" dirty="0">
                <a:solidFill>
                  <a:srgbClr val="FF0000"/>
                </a:solidFill>
              </a:rPr>
              <a:t>translation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occurs </a:t>
            </a:r>
            <a:r>
              <a:rPr lang="en-US" sz="2800" dirty="0">
                <a:solidFill>
                  <a:srgbClr val="FF0000"/>
                </a:solidFill>
              </a:rPr>
              <a:t>in </a:t>
            </a:r>
            <a:r>
              <a:rPr lang="en-US" sz="2800" u="sng" dirty="0">
                <a:solidFill>
                  <a:srgbClr val="FF0000"/>
                </a:solidFill>
              </a:rPr>
              <a:t>cytoplasm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u="sng" dirty="0" smtClean="0">
                <a:solidFill>
                  <a:srgbClr val="FF0000"/>
                </a:solidFill>
              </a:rPr>
              <a:t>no</a:t>
            </a:r>
            <a:r>
              <a:rPr lang="en-US" sz="2800" dirty="0" smtClean="0">
                <a:solidFill>
                  <a:srgbClr val="FF0000"/>
                </a:solidFill>
              </a:rPr>
              <a:t> nucleus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  <a:p>
            <a:r>
              <a:rPr lang="en-US" sz="2800" b="1" u="sng" dirty="0" smtClean="0">
                <a:solidFill>
                  <a:srgbClr val="FF0000"/>
                </a:solidFill>
              </a:rPr>
              <a:t>Eukaryotes</a:t>
            </a:r>
            <a:endParaRPr lang="en-US" sz="2800" b="1" u="sng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Replication</a:t>
            </a:r>
            <a:r>
              <a:rPr lang="en-US" sz="2800" dirty="0">
                <a:solidFill>
                  <a:srgbClr val="FF0000"/>
                </a:solidFill>
              </a:rPr>
              <a:t> and </a:t>
            </a:r>
            <a:r>
              <a:rPr lang="en-US" sz="2800" b="1" dirty="0">
                <a:solidFill>
                  <a:srgbClr val="FF0000"/>
                </a:solidFill>
              </a:rPr>
              <a:t>Transcription</a:t>
            </a:r>
            <a:r>
              <a:rPr lang="en-US" sz="2800" dirty="0">
                <a:solidFill>
                  <a:srgbClr val="FF0000"/>
                </a:solidFill>
              </a:rPr>
              <a:t> in </a:t>
            </a:r>
            <a:r>
              <a:rPr lang="en-US" sz="2800" u="sng" dirty="0">
                <a:solidFill>
                  <a:srgbClr val="FF0000"/>
                </a:solidFill>
              </a:rPr>
              <a:t>nucleus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Translation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occurs in </a:t>
            </a:r>
            <a:r>
              <a:rPr lang="en-US" sz="2800" u="sng" dirty="0">
                <a:solidFill>
                  <a:srgbClr val="FF0000"/>
                </a:solidFill>
              </a:rPr>
              <a:t>cytoplasm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4" descr="Image result for replication transcription translation prokaryo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99163"/>
            <a:ext cx="5486400" cy="300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4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19. </a:t>
            </a:r>
            <a:r>
              <a:rPr lang="en-US" sz="2800" b="1" dirty="0"/>
              <a:t>Lactose </a:t>
            </a:r>
            <a:r>
              <a:rPr lang="en-US" sz="2800" b="1" dirty="0" smtClean="0"/>
              <a:t>tolerance</a:t>
            </a:r>
            <a:r>
              <a:rPr lang="en-US" sz="2800" dirty="0"/>
              <a:t>, also known as lactase persistence, is caused by</a:t>
            </a:r>
            <a:r>
              <a:rPr lang="en-US" sz="2800" dirty="0" smtClean="0"/>
              <a:t>?  </a:t>
            </a:r>
            <a:r>
              <a:rPr lang="en-US" sz="2800" dirty="0" smtClean="0">
                <a:solidFill>
                  <a:srgbClr val="FF0000"/>
                </a:solidFill>
              </a:rPr>
              <a:t>A </a:t>
            </a:r>
            <a:r>
              <a:rPr lang="en-US" sz="2800" b="1" dirty="0" smtClean="0">
                <a:solidFill>
                  <a:srgbClr val="FF0000"/>
                </a:solidFill>
              </a:rPr>
              <a:t>mutation</a:t>
            </a:r>
            <a:r>
              <a:rPr lang="en-US" sz="2800" dirty="0" smtClean="0">
                <a:solidFill>
                  <a:srgbClr val="FF0000"/>
                </a:solidFill>
              </a:rPr>
              <a:t> in the </a:t>
            </a:r>
            <a:r>
              <a:rPr lang="en-US" sz="2800" u="sng" dirty="0" smtClean="0">
                <a:solidFill>
                  <a:srgbClr val="FF0000"/>
                </a:solidFill>
              </a:rPr>
              <a:t>regulatory portion</a:t>
            </a:r>
            <a:r>
              <a:rPr lang="en-US" sz="2800" dirty="0" smtClean="0">
                <a:solidFill>
                  <a:srgbClr val="FF0000"/>
                </a:solidFill>
              </a:rPr>
              <a:t> of the lactase gene causes the gene to stay “on” as adults allowing them to produce the enzyme lactase.  The gene itself is unaffected.  </a:t>
            </a:r>
            <a:endParaRPr lang="en-US" sz="2800" dirty="0"/>
          </a:p>
        </p:txBody>
      </p:sp>
      <p:pic>
        <p:nvPicPr>
          <p:cNvPr id="17410" name="Picture 2" descr="Image result for what causes lactose intolerance mu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5562600" cy="42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4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20. What is the </a:t>
            </a:r>
            <a:r>
              <a:rPr lang="en-US" sz="2800" u="sng" dirty="0"/>
              <a:t>variable</a:t>
            </a:r>
            <a:r>
              <a:rPr lang="en-US" sz="2800" dirty="0"/>
              <a:t> portion of a </a:t>
            </a:r>
            <a:r>
              <a:rPr lang="en-US" sz="2800" b="1" dirty="0"/>
              <a:t>nucleotide</a:t>
            </a:r>
            <a:r>
              <a:rPr lang="en-US" sz="2800" dirty="0" smtClean="0"/>
              <a:t>? </a:t>
            </a:r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nitrogen bases </a:t>
            </a:r>
            <a:r>
              <a:rPr lang="en-US" sz="2800" dirty="0" smtClean="0">
                <a:solidFill>
                  <a:srgbClr val="FF0000"/>
                </a:solidFill>
              </a:rPr>
              <a:t>differs.  (</a:t>
            </a:r>
            <a:r>
              <a:rPr lang="en-US" sz="2800" i="1" dirty="0" smtClean="0">
                <a:solidFill>
                  <a:srgbClr val="FF0000"/>
                </a:solidFill>
              </a:rPr>
              <a:t>DNA: ATCG.   RNA: AUCG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/>
          </a:p>
        </p:txBody>
      </p:sp>
      <p:pic>
        <p:nvPicPr>
          <p:cNvPr id="19460" name="Picture 4" descr="Image result for nucleot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869848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45326" y="3733800"/>
            <a:ext cx="1669473" cy="99060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11290" y="3733800"/>
            <a:ext cx="1669473" cy="99060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1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21. Even though there are only </a:t>
            </a:r>
            <a:r>
              <a:rPr lang="en-US" sz="2800" u="sng" dirty="0"/>
              <a:t>20 amino acids</a:t>
            </a:r>
            <a:r>
              <a:rPr lang="en-US" sz="2800" dirty="0"/>
              <a:t> thousands of different types of proteins can be made in the human body.  How is this possible</a:t>
            </a:r>
            <a:r>
              <a:rPr lang="en-US" sz="2800" dirty="0" smtClean="0"/>
              <a:t>? </a:t>
            </a:r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u="sng" dirty="0" smtClean="0">
                <a:solidFill>
                  <a:srgbClr val="FF0000"/>
                </a:solidFill>
              </a:rPr>
              <a:t>order</a:t>
            </a:r>
            <a:r>
              <a:rPr lang="en-US" sz="2800" dirty="0" smtClean="0">
                <a:solidFill>
                  <a:srgbClr val="FF0000"/>
                </a:solidFill>
              </a:rPr>
              <a:t> and </a:t>
            </a:r>
            <a:r>
              <a:rPr lang="en-US" sz="2800" u="sng" dirty="0" smtClean="0">
                <a:solidFill>
                  <a:srgbClr val="FF0000"/>
                </a:solidFill>
              </a:rPr>
              <a:t>number</a:t>
            </a:r>
            <a:r>
              <a:rPr lang="en-US" sz="2800" dirty="0" smtClean="0">
                <a:solidFill>
                  <a:srgbClr val="FF0000"/>
                </a:solidFill>
              </a:rPr>
              <a:t> of </a:t>
            </a:r>
            <a:r>
              <a:rPr lang="en-US" sz="2800" b="1" dirty="0" smtClean="0">
                <a:solidFill>
                  <a:srgbClr val="FF0000"/>
                </a:solidFill>
              </a:rPr>
              <a:t>amino acids </a:t>
            </a:r>
            <a:r>
              <a:rPr lang="en-US" sz="2800" dirty="0" smtClean="0">
                <a:solidFill>
                  <a:srgbClr val="FF0000"/>
                </a:solidFill>
              </a:rPr>
              <a:t>determines the specific protein structure. (</a:t>
            </a:r>
            <a:r>
              <a:rPr lang="en-US" sz="2800" i="1" dirty="0" smtClean="0">
                <a:solidFill>
                  <a:srgbClr val="FF0000"/>
                </a:solidFill>
              </a:rPr>
              <a:t>like spelling different words in English language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Each protein will ‘fold’ into a unique shape based on order of amino acids (</a:t>
            </a:r>
            <a:r>
              <a:rPr lang="en-US" sz="2800" i="1" dirty="0" smtClean="0">
                <a:solidFill>
                  <a:srgbClr val="FF0000"/>
                </a:solidFill>
              </a:rPr>
              <a:t>they </a:t>
            </a:r>
            <a:r>
              <a:rPr lang="en-US" sz="2800" i="1" dirty="0">
                <a:solidFill>
                  <a:srgbClr val="FF0000"/>
                </a:solidFill>
              </a:rPr>
              <a:t>form hydrogen bonds between specific amino </a:t>
            </a:r>
            <a:r>
              <a:rPr lang="en-US" sz="2800" i="1" dirty="0" smtClean="0">
                <a:solidFill>
                  <a:srgbClr val="FF0000"/>
                </a:solidFill>
              </a:rPr>
              <a:t>acids and produce unique 3-D shape)</a:t>
            </a:r>
            <a:endParaRPr lang="en-US" sz="2800" dirty="0"/>
          </a:p>
        </p:txBody>
      </p:sp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39869"/>
            <a:ext cx="5791200" cy="294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4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22. Why is it possible that a </a:t>
            </a:r>
            <a:r>
              <a:rPr lang="en-US" sz="2800" b="1" dirty="0"/>
              <a:t>mutation</a:t>
            </a:r>
            <a:r>
              <a:rPr lang="en-US" sz="2800" dirty="0"/>
              <a:t> may </a:t>
            </a:r>
            <a:r>
              <a:rPr lang="en-US" sz="2800" u="sng" dirty="0"/>
              <a:t>not</a:t>
            </a:r>
            <a:r>
              <a:rPr lang="en-US" sz="2800" dirty="0"/>
              <a:t> affect the </a:t>
            </a:r>
            <a:r>
              <a:rPr lang="en-US" sz="2800" b="1" dirty="0"/>
              <a:t>phenotype</a:t>
            </a:r>
            <a:r>
              <a:rPr lang="en-US" sz="2800" dirty="0"/>
              <a:t> of an individual</a:t>
            </a:r>
            <a:r>
              <a:rPr lang="en-US" sz="2800" dirty="0" smtClean="0"/>
              <a:t>?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</a:rPr>
              <a:t>A mutation may be </a:t>
            </a:r>
            <a:r>
              <a:rPr lang="en-US" altLang="en-US" sz="2800" b="1" dirty="0">
                <a:solidFill>
                  <a:srgbClr val="FF0000"/>
                </a:solidFill>
              </a:rPr>
              <a:t>silent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</a:rPr>
              <a:t>A mutation may </a:t>
            </a:r>
            <a:r>
              <a:rPr lang="en-US" altLang="en-US" sz="2800" u="sng" dirty="0">
                <a:solidFill>
                  <a:srgbClr val="FF0000"/>
                </a:solidFill>
              </a:rPr>
              <a:t>occur</a:t>
            </a:r>
            <a:r>
              <a:rPr lang="en-US" altLang="en-US" sz="2800" dirty="0">
                <a:solidFill>
                  <a:srgbClr val="FF0000"/>
                </a:solidFill>
              </a:rPr>
              <a:t> in a </a:t>
            </a:r>
            <a:r>
              <a:rPr lang="en-US" altLang="en-US" sz="2800" b="1" dirty="0">
                <a:solidFill>
                  <a:srgbClr val="FF0000"/>
                </a:solidFill>
              </a:rPr>
              <a:t>noncoding</a:t>
            </a:r>
            <a:r>
              <a:rPr lang="en-US" altLang="en-US" sz="2800" dirty="0">
                <a:solidFill>
                  <a:srgbClr val="FF0000"/>
                </a:solidFill>
              </a:rPr>
              <a:t> region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</a:rPr>
              <a:t>A mutation may </a:t>
            </a:r>
            <a:r>
              <a:rPr lang="en-US" altLang="en-US" sz="2800" u="sng" dirty="0">
                <a:solidFill>
                  <a:srgbClr val="FF0000"/>
                </a:solidFill>
              </a:rPr>
              <a:t>not</a:t>
            </a:r>
            <a:r>
              <a:rPr lang="en-US" altLang="en-US" sz="2800" dirty="0">
                <a:solidFill>
                  <a:srgbClr val="FF0000"/>
                </a:solidFill>
              </a:rPr>
              <a:t> affect </a:t>
            </a:r>
            <a:r>
              <a:rPr lang="en-US" altLang="en-US" sz="2800" b="1" dirty="0">
                <a:solidFill>
                  <a:srgbClr val="FF0000"/>
                </a:solidFill>
              </a:rPr>
              <a:t>protein folding </a:t>
            </a:r>
            <a:r>
              <a:rPr lang="en-US" altLang="en-US" sz="2800" dirty="0">
                <a:solidFill>
                  <a:srgbClr val="FF0000"/>
                </a:solidFill>
              </a:rPr>
              <a:t>or the </a:t>
            </a:r>
            <a:r>
              <a:rPr lang="en-US" altLang="en-US" sz="2800" b="1" dirty="0">
                <a:solidFill>
                  <a:srgbClr val="FF0000"/>
                </a:solidFill>
              </a:rPr>
              <a:t>active site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A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point mutation </a:t>
            </a:r>
            <a:r>
              <a:rPr lang="en-US" altLang="en-US" sz="2800" dirty="0" smtClean="0">
                <a:solidFill>
                  <a:srgbClr val="FF0000"/>
                </a:solidFill>
              </a:rPr>
              <a:t>may still code for the same amino acid</a:t>
            </a:r>
            <a:endParaRPr lang="en-US" altLang="en-US" sz="2800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pic>
        <p:nvPicPr>
          <p:cNvPr id="4" name="Picture 6" descr="Image result for what percent of dna is ge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4937928" cy="30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 result for cod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214" y="3276599"/>
            <a:ext cx="3760386" cy="322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4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23. What is the difference between a </a:t>
            </a:r>
            <a:r>
              <a:rPr lang="en-US" sz="2800" b="1" dirty="0"/>
              <a:t>germ cell</a:t>
            </a:r>
            <a:r>
              <a:rPr lang="en-US" sz="2800" dirty="0"/>
              <a:t> and a </a:t>
            </a:r>
            <a:r>
              <a:rPr lang="en-US" sz="2800" b="1" dirty="0"/>
              <a:t>somatic cell</a:t>
            </a:r>
            <a:r>
              <a:rPr lang="en-US" sz="2800" dirty="0"/>
              <a:t>?  (Where are they found and how are they made</a:t>
            </a:r>
            <a:r>
              <a:rPr lang="en-US" sz="2800" dirty="0" smtClean="0"/>
              <a:t>?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091" y="1613595"/>
            <a:ext cx="8610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Germ Cells</a:t>
            </a:r>
            <a:r>
              <a:rPr lang="en-US" sz="2800" b="1" dirty="0">
                <a:solidFill>
                  <a:srgbClr val="FF0000"/>
                </a:solidFill>
              </a:rPr>
              <a:t>:  </a:t>
            </a:r>
            <a:r>
              <a:rPr lang="en-US" sz="2800" dirty="0">
                <a:solidFill>
                  <a:srgbClr val="FF0000"/>
                </a:solidFill>
              </a:rPr>
              <a:t>cells in your </a:t>
            </a:r>
            <a:r>
              <a:rPr lang="en-US" sz="2800" u="sng" dirty="0">
                <a:solidFill>
                  <a:srgbClr val="FF0000"/>
                </a:solidFill>
              </a:rPr>
              <a:t>reproductive organs</a:t>
            </a:r>
            <a:r>
              <a:rPr lang="en-US" sz="2800" dirty="0">
                <a:solidFill>
                  <a:srgbClr val="FF0000"/>
                </a:solidFill>
              </a:rPr>
              <a:t>, the ovaries and testes.  Germ cells undergo </a:t>
            </a:r>
            <a:r>
              <a:rPr lang="en-US" sz="2800" b="1" dirty="0">
                <a:solidFill>
                  <a:srgbClr val="FF0000"/>
                </a:solidFill>
              </a:rPr>
              <a:t>meiosis</a:t>
            </a:r>
            <a:r>
              <a:rPr lang="en-US" sz="2800" dirty="0">
                <a:solidFill>
                  <a:srgbClr val="FF0000"/>
                </a:solidFill>
              </a:rPr>
              <a:t> and develop into gametes (called sex cells). Form egg and sperm cells. </a:t>
            </a:r>
          </a:p>
          <a:p>
            <a:r>
              <a:rPr lang="en-US" sz="2800" b="1" u="sng" dirty="0">
                <a:solidFill>
                  <a:srgbClr val="FF0000"/>
                </a:solidFill>
              </a:rPr>
              <a:t>Somatic Cells</a:t>
            </a:r>
            <a:r>
              <a:rPr lang="en-US" sz="2800" b="1" dirty="0">
                <a:solidFill>
                  <a:srgbClr val="FF0000"/>
                </a:solidFill>
              </a:rPr>
              <a:t>:  </a:t>
            </a:r>
            <a:r>
              <a:rPr lang="en-US" sz="2800" dirty="0">
                <a:solidFill>
                  <a:srgbClr val="FF0000"/>
                </a:solidFill>
              </a:rPr>
              <a:t>Also known </a:t>
            </a:r>
            <a:r>
              <a:rPr lang="en-US" altLang="en-US" sz="2800" u="sng" dirty="0">
                <a:solidFill>
                  <a:srgbClr val="FF0000"/>
                </a:solidFill>
              </a:rPr>
              <a:t>body cells</a:t>
            </a:r>
            <a:r>
              <a:rPr lang="en-US" altLang="en-US" sz="2800" dirty="0">
                <a:solidFill>
                  <a:srgbClr val="FF0000"/>
                </a:solidFill>
              </a:rPr>
              <a:t>.  They make up most of your body tissues and organs.  Somatic cells produced by </a:t>
            </a:r>
            <a:r>
              <a:rPr lang="en-US" altLang="en-US" sz="2800" b="1" dirty="0">
                <a:solidFill>
                  <a:srgbClr val="FF0000"/>
                </a:solidFill>
              </a:rPr>
              <a:t>mitosis</a:t>
            </a:r>
          </a:p>
          <a:p>
            <a:endParaRPr lang="en-US" dirty="0"/>
          </a:p>
        </p:txBody>
      </p:sp>
      <p:pic>
        <p:nvPicPr>
          <p:cNvPr id="21506" name="Picture 2" descr="Image result for mitosis and mei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63" y="3850697"/>
            <a:ext cx="3497137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4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24. What type of organic molecule is </a:t>
            </a:r>
            <a:r>
              <a:rPr lang="en-US" sz="2800" b="1" dirty="0"/>
              <a:t>lactose</a:t>
            </a:r>
            <a:r>
              <a:rPr lang="en-US" sz="2800" dirty="0" smtClean="0"/>
              <a:t>? 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A carbohydrate 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</a:rPr>
              <a:t>specifically lactose is a disaccharide.  Sugars like lactose usually end in “…</a:t>
            </a:r>
            <a:r>
              <a:rPr lang="en-US" sz="2800" i="1" dirty="0" err="1" smtClean="0">
                <a:solidFill>
                  <a:srgbClr val="FF0000"/>
                </a:solidFill>
              </a:rPr>
              <a:t>ose</a:t>
            </a:r>
            <a:r>
              <a:rPr lang="en-US" sz="2800" i="1" dirty="0" smtClean="0">
                <a:solidFill>
                  <a:srgbClr val="FF0000"/>
                </a:solidFill>
              </a:rPr>
              <a:t>” whereas enzymes end in “…</a:t>
            </a:r>
            <a:r>
              <a:rPr lang="en-US" sz="2800" i="1" dirty="0" err="1" smtClean="0">
                <a:solidFill>
                  <a:srgbClr val="FF0000"/>
                </a:solidFill>
              </a:rPr>
              <a:t>ase</a:t>
            </a:r>
            <a:r>
              <a:rPr lang="en-US" sz="2800" i="1" dirty="0" smtClean="0">
                <a:solidFill>
                  <a:srgbClr val="FF0000"/>
                </a:solidFill>
              </a:rPr>
              <a:t>”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3554" name="Picture 2" descr="Image result for lact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657600"/>
            <a:ext cx="8229600" cy="301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4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25. What type of organic molecule is </a:t>
            </a:r>
            <a:r>
              <a:rPr lang="en-US" sz="2800" b="1" dirty="0"/>
              <a:t>lactase</a:t>
            </a:r>
            <a:r>
              <a:rPr lang="en-US" sz="2800" dirty="0" smtClean="0"/>
              <a:t>? </a:t>
            </a:r>
            <a:r>
              <a:rPr lang="en-US" sz="2800" b="1" dirty="0" smtClean="0">
                <a:solidFill>
                  <a:srgbClr val="FF0000"/>
                </a:solidFill>
              </a:rPr>
              <a:t>A protein.  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Lactase is an functional protein (</a:t>
            </a:r>
            <a:r>
              <a:rPr lang="en-US" sz="2800" i="1" dirty="0" smtClean="0">
                <a:solidFill>
                  <a:srgbClr val="FF0000"/>
                </a:solidFill>
              </a:rPr>
              <a:t>enzyme</a:t>
            </a:r>
            <a:r>
              <a:rPr lang="en-US" sz="2800" dirty="0" smtClean="0">
                <a:solidFill>
                  <a:srgbClr val="FF0000"/>
                </a:solidFill>
              </a:rPr>
              <a:t>).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</a:rPr>
              <a:t>Enzymes are not used up in reaction.  They can be used over and over ag</a:t>
            </a:r>
            <a:r>
              <a:rPr lang="en-US" sz="2800" dirty="0" smtClean="0">
                <a:solidFill>
                  <a:srgbClr val="FF0000"/>
                </a:solidFill>
              </a:rPr>
              <a:t>ain)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 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2449" r="21314" b="36189"/>
          <a:stretch/>
        </p:blipFill>
        <p:spPr bwMode="auto">
          <a:xfrm>
            <a:off x="515298" y="3310778"/>
            <a:ext cx="7848600" cy="2321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5298" y="3552772"/>
            <a:ext cx="1669473" cy="2079101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05400" y="3712099"/>
            <a:ext cx="1669473" cy="2079101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7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106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26. What was the </a:t>
            </a:r>
            <a:r>
              <a:rPr lang="en-US" sz="2800" b="1" dirty="0"/>
              <a:t>control</a:t>
            </a:r>
            <a:r>
              <a:rPr lang="en-US" sz="2800" dirty="0"/>
              <a:t> in the Lactose Intolerance </a:t>
            </a:r>
            <a:r>
              <a:rPr lang="en-US" sz="2800" dirty="0" smtClean="0"/>
              <a:t>lab?   </a:t>
            </a:r>
            <a:r>
              <a:rPr lang="en-US" sz="2800" b="1" dirty="0" smtClean="0">
                <a:solidFill>
                  <a:srgbClr val="FF0000"/>
                </a:solidFill>
              </a:rPr>
              <a:t>Milk  </a:t>
            </a:r>
            <a:r>
              <a:rPr lang="en-US" sz="2800" i="1" dirty="0" smtClean="0">
                <a:solidFill>
                  <a:srgbClr val="FF0000"/>
                </a:solidFill>
              </a:rPr>
              <a:t>(Milk was tested so we could compare results when lactase was added to the milk.  It set a benchmark to compare with)</a:t>
            </a:r>
          </a:p>
          <a:p>
            <a:endParaRPr lang="en-US" sz="2800" b="1" i="1" dirty="0">
              <a:solidFill>
                <a:srgbClr val="FF0000"/>
              </a:solidFill>
            </a:endParaRPr>
          </a:p>
          <a:p>
            <a:endParaRPr lang="en-US" sz="2800" b="1" i="1" dirty="0" smtClean="0">
              <a:solidFill>
                <a:srgbClr val="FF0000"/>
              </a:solidFill>
            </a:endParaRPr>
          </a:p>
          <a:p>
            <a:endParaRPr lang="en-US" sz="2800" b="1" i="1" dirty="0">
              <a:solidFill>
                <a:srgbClr val="FF0000"/>
              </a:solidFill>
            </a:endParaRPr>
          </a:p>
          <a:p>
            <a:endParaRPr lang="en-US" sz="2800" b="1" i="1" dirty="0" smtClean="0">
              <a:solidFill>
                <a:srgbClr val="FF0000"/>
              </a:solidFill>
            </a:endParaRPr>
          </a:p>
          <a:p>
            <a:endParaRPr lang="en-US" sz="2800" b="1" i="1" dirty="0">
              <a:solidFill>
                <a:srgbClr val="FF0000"/>
              </a:solidFill>
            </a:endParaRPr>
          </a:p>
          <a:p>
            <a:endParaRPr lang="en-US" sz="2800" b="1" i="1" dirty="0" smtClean="0">
              <a:solidFill>
                <a:srgbClr val="FF0000"/>
              </a:solidFill>
            </a:endParaRPr>
          </a:p>
          <a:p>
            <a:endParaRPr lang="en-US" sz="2800" b="1" i="1" dirty="0">
              <a:solidFill>
                <a:srgbClr val="FF0000"/>
              </a:solidFill>
            </a:endParaRPr>
          </a:p>
          <a:p>
            <a:endParaRPr lang="en-US" sz="2800" b="1" i="1" dirty="0" smtClean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In this experiment one of the plants is not given water so you can compare with plant that did.</a:t>
            </a:r>
          </a:p>
          <a:p>
            <a:endParaRPr lang="en-US" sz="2800" dirty="0"/>
          </a:p>
        </p:txBody>
      </p:sp>
      <p:pic>
        <p:nvPicPr>
          <p:cNvPr id="2560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6781800" cy="381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05201" y="2971800"/>
            <a:ext cx="1104900" cy="2688701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7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Transcription</a:t>
            </a:r>
            <a:r>
              <a:rPr lang="en-US" sz="2800" b="1" dirty="0" smtClean="0"/>
              <a:t>: </a:t>
            </a:r>
            <a:r>
              <a:rPr lang="en-US" sz="2800" b="1" dirty="0" smtClean="0">
                <a:solidFill>
                  <a:srgbClr val="FF0000"/>
                </a:solidFill>
              </a:rPr>
              <a:t>DNA making RNA.  </a:t>
            </a:r>
            <a:r>
              <a:rPr lang="en-US" sz="2800" dirty="0" smtClean="0">
                <a:solidFill>
                  <a:srgbClr val="FF0000"/>
                </a:solidFill>
              </a:rPr>
              <a:t>DNA used to make ‘disposable’ copy of </a:t>
            </a:r>
            <a:r>
              <a:rPr lang="en-US" sz="2800" u="sng" dirty="0" smtClean="0">
                <a:solidFill>
                  <a:srgbClr val="FF0000"/>
                </a:solidFill>
              </a:rPr>
              <a:t>one genes</a:t>
            </a:r>
            <a:r>
              <a:rPr lang="en-US" sz="2800" dirty="0" smtClean="0">
                <a:solidFill>
                  <a:srgbClr val="FF0000"/>
                </a:solidFill>
              </a:rPr>
              <a:t> worth of information to travel to ribosome in cytoplasm to make protein.   Takes place in </a:t>
            </a:r>
            <a:r>
              <a:rPr lang="en-US" sz="2800" u="sng" dirty="0" smtClean="0">
                <a:solidFill>
                  <a:srgbClr val="FF0000"/>
                </a:solidFill>
              </a:rPr>
              <a:t>nucleus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Image result for transcri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97" y="2590800"/>
            <a:ext cx="8709805" cy="349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4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r>
              <a:rPr lang="en-US" sz="2800" dirty="0"/>
              <a:t>27. Which molecule was the </a:t>
            </a:r>
            <a:r>
              <a:rPr lang="en-US" sz="2800" b="1" dirty="0"/>
              <a:t>substrate</a:t>
            </a:r>
            <a:r>
              <a:rPr lang="en-US" sz="2800" dirty="0"/>
              <a:t> in the </a:t>
            </a:r>
            <a:r>
              <a:rPr lang="en-US" sz="2800" u="sng" dirty="0"/>
              <a:t>Lactose Intolerance lab</a:t>
            </a:r>
            <a:r>
              <a:rPr lang="en-US" sz="2800" dirty="0" smtClean="0"/>
              <a:t>?  </a:t>
            </a:r>
            <a:r>
              <a:rPr lang="en-US" sz="2800" b="1" dirty="0" smtClean="0">
                <a:solidFill>
                  <a:srgbClr val="FF0000"/>
                </a:solidFill>
              </a:rPr>
              <a:t>Lactose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2449" r="21314" b="36189"/>
          <a:stretch/>
        </p:blipFill>
        <p:spPr bwMode="auto">
          <a:xfrm>
            <a:off x="515298" y="2133600"/>
            <a:ext cx="7848600" cy="2321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3600" y="2375594"/>
            <a:ext cx="1219200" cy="2079101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5298" y="5237018"/>
            <a:ext cx="7104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Unique 3-D shape of </a:t>
            </a:r>
            <a:r>
              <a:rPr lang="en-US" sz="2800" i="1" u="sng" dirty="0" smtClean="0">
                <a:solidFill>
                  <a:srgbClr val="FF0000"/>
                </a:solidFill>
              </a:rPr>
              <a:t>substrate</a:t>
            </a:r>
            <a:r>
              <a:rPr lang="en-US" sz="2800" i="1" dirty="0" smtClean="0">
                <a:solidFill>
                  <a:srgbClr val="FF0000"/>
                </a:solidFill>
              </a:rPr>
              <a:t> matches unique 3-D shape of </a:t>
            </a:r>
            <a:r>
              <a:rPr lang="en-US" sz="2800" i="1" u="sng" dirty="0" smtClean="0">
                <a:solidFill>
                  <a:srgbClr val="FF0000"/>
                </a:solidFill>
              </a:rPr>
              <a:t>enzyme</a:t>
            </a:r>
            <a:r>
              <a:rPr lang="en-US" sz="2800" i="1" dirty="0" smtClean="0">
                <a:solidFill>
                  <a:srgbClr val="FF0000"/>
                </a:solidFill>
              </a:rPr>
              <a:t> forming enzyme-substrate complex</a:t>
            </a:r>
            <a:endParaRPr lang="en-US" sz="2800" i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893127" y="3886200"/>
            <a:ext cx="304800" cy="1350818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97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10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28. Write a “word” </a:t>
            </a:r>
            <a:r>
              <a:rPr lang="en-US" sz="2800" b="1" dirty="0"/>
              <a:t>equation</a:t>
            </a:r>
            <a:r>
              <a:rPr lang="en-US" sz="2800" dirty="0"/>
              <a:t> for the breakdown of lactose.  (</a:t>
            </a:r>
            <a:r>
              <a:rPr lang="en-US" sz="2800" i="1" dirty="0"/>
              <a:t>Include all reactants and products</a:t>
            </a:r>
            <a:r>
              <a:rPr lang="en-US" sz="2800" dirty="0" smtClean="0"/>
              <a:t>.)</a:t>
            </a:r>
          </a:p>
          <a:p>
            <a:endParaRPr lang="en-US" sz="2800" dirty="0"/>
          </a:p>
          <a:p>
            <a:r>
              <a:rPr lang="en-US" sz="3200" b="1" dirty="0" smtClean="0">
                <a:solidFill>
                  <a:srgbClr val="FF0000"/>
                </a:solidFill>
              </a:rPr>
              <a:t>Lactase + lactose → lactase + glucose + galactose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Enzyme is both reactant and product</a:t>
            </a:r>
            <a:endParaRPr lang="en-US" sz="3200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2449" r="21314" b="36189"/>
          <a:stretch/>
        </p:blipFill>
        <p:spPr bwMode="auto">
          <a:xfrm>
            <a:off x="515298" y="3886200"/>
            <a:ext cx="7848600" cy="2321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297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29. Why is </a:t>
            </a:r>
            <a:r>
              <a:rPr lang="en-US" sz="2800" b="1" dirty="0"/>
              <a:t>lactose tolerance</a:t>
            </a:r>
            <a:r>
              <a:rPr lang="en-US" sz="2800" dirty="0"/>
              <a:t> also called </a:t>
            </a:r>
            <a:r>
              <a:rPr lang="en-US" sz="2800" b="1" dirty="0"/>
              <a:t>lactase persistence</a:t>
            </a:r>
            <a:r>
              <a:rPr lang="en-US" sz="2800" dirty="0" smtClean="0"/>
              <a:t>? </a:t>
            </a:r>
            <a:r>
              <a:rPr lang="en-US" sz="2800" dirty="0" smtClean="0">
                <a:solidFill>
                  <a:srgbClr val="FF0000"/>
                </a:solidFill>
              </a:rPr>
              <a:t>A </a:t>
            </a:r>
            <a:r>
              <a:rPr lang="en-US" sz="2800" b="1" dirty="0" smtClean="0">
                <a:solidFill>
                  <a:srgbClr val="FF0000"/>
                </a:solidFill>
              </a:rPr>
              <a:t>mutation</a:t>
            </a:r>
            <a:r>
              <a:rPr lang="en-US" sz="2800" dirty="0" smtClean="0">
                <a:solidFill>
                  <a:srgbClr val="FF0000"/>
                </a:solidFill>
              </a:rPr>
              <a:t> caused the lactase gene to remain ‘turned on’ as an adult.  These people are able to digest lactose (</a:t>
            </a:r>
            <a:r>
              <a:rPr lang="en-US" sz="2800" i="1" dirty="0" smtClean="0">
                <a:solidFill>
                  <a:srgbClr val="FF0000"/>
                </a:solidFill>
              </a:rPr>
              <a:t>lactose tolerant</a:t>
            </a:r>
            <a:r>
              <a:rPr lang="en-US" sz="2800" dirty="0" smtClean="0">
                <a:solidFill>
                  <a:srgbClr val="FF0000"/>
                </a:solidFill>
              </a:rPr>
              <a:t>) because the lactase gene is still turned on.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6626" name="Picture 2" descr="Image result for lactose intoler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75368"/>
            <a:ext cx="7315200" cy="404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87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Translation: </a:t>
            </a:r>
            <a:r>
              <a:rPr lang="en-US" sz="2800" b="1" dirty="0" smtClean="0">
                <a:solidFill>
                  <a:srgbClr val="FF0000"/>
                </a:solidFill>
              </a:rPr>
              <a:t>RNA making proteins.  mRNA</a:t>
            </a:r>
            <a:r>
              <a:rPr lang="en-US" sz="2800" dirty="0" smtClean="0">
                <a:solidFill>
                  <a:srgbClr val="FF0000"/>
                </a:solidFill>
              </a:rPr>
              <a:t> attaches to </a:t>
            </a:r>
            <a:r>
              <a:rPr lang="en-US" sz="2800" b="1" dirty="0" smtClean="0">
                <a:solidFill>
                  <a:srgbClr val="FF0000"/>
                </a:solidFill>
              </a:rPr>
              <a:t>ribosome 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made of </a:t>
            </a:r>
            <a:r>
              <a:rPr lang="en-US" sz="2800" b="1" i="1" dirty="0" err="1">
                <a:solidFill>
                  <a:srgbClr val="FF0000"/>
                </a:solidFill>
              </a:rPr>
              <a:t>rRNA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  <a:r>
              <a:rPr lang="en-US" sz="2800" dirty="0" smtClean="0">
                <a:solidFill>
                  <a:srgbClr val="FF0000"/>
                </a:solidFill>
              </a:rPr>
              <a:t> and </a:t>
            </a:r>
            <a:r>
              <a:rPr lang="en-US" sz="2800" b="1" dirty="0" err="1" smtClean="0">
                <a:solidFill>
                  <a:srgbClr val="FF0000"/>
                </a:solidFill>
              </a:rPr>
              <a:t>tRNA</a:t>
            </a:r>
            <a:r>
              <a:rPr lang="en-US" sz="2800" dirty="0" smtClean="0">
                <a:solidFill>
                  <a:srgbClr val="FF0000"/>
                </a:solidFill>
              </a:rPr>
              <a:t> molecules transfer amino acids to ribosome to be bonded together and make into polypeptide (</a:t>
            </a:r>
            <a:r>
              <a:rPr lang="en-US" sz="2800" b="1" dirty="0" smtClean="0">
                <a:solidFill>
                  <a:srgbClr val="FF0000"/>
                </a:solidFill>
              </a:rPr>
              <a:t>protein</a:t>
            </a:r>
            <a:r>
              <a:rPr lang="en-US" sz="2800" dirty="0" smtClean="0">
                <a:solidFill>
                  <a:srgbClr val="FF0000"/>
                </a:solidFill>
              </a:rPr>
              <a:t>).  Involves mRNA, </a:t>
            </a:r>
            <a:r>
              <a:rPr lang="en-US" sz="2800" dirty="0" err="1" smtClean="0">
                <a:solidFill>
                  <a:srgbClr val="FF0000"/>
                </a:solidFill>
              </a:rPr>
              <a:t>tRNA</a:t>
            </a:r>
            <a:r>
              <a:rPr lang="en-US" sz="2800" dirty="0" smtClean="0">
                <a:solidFill>
                  <a:srgbClr val="FF0000"/>
                </a:solidFill>
              </a:rPr>
              <a:t>, and </a:t>
            </a:r>
            <a:r>
              <a:rPr lang="en-US" sz="2800" dirty="0" err="1" smtClean="0">
                <a:solidFill>
                  <a:srgbClr val="FF0000"/>
                </a:solidFill>
              </a:rPr>
              <a:t>rRNA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Image result for translation 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7010400" cy="43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4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</a:t>
            </a:r>
            <a:r>
              <a:rPr lang="en-US" sz="2800" b="1" dirty="0"/>
              <a:t>Genes</a:t>
            </a:r>
            <a:r>
              <a:rPr lang="en-US" sz="2800" dirty="0"/>
              <a:t> contain instructions for producing </a:t>
            </a:r>
            <a:r>
              <a:rPr lang="en-US" sz="2800" dirty="0" smtClean="0"/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proteins</a:t>
            </a:r>
          </a:p>
          <a:p>
            <a:endParaRPr lang="en-US" sz="2800" b="1" u="sng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Human DNA contains about </a:t>
            </a:r>
            <a:r>
              <a:rPr lang="en-US" sz="2800" b="1" dirty="0" smtClean="0">
                <a:solidFill>
                  <a:srgbClr val="FF0000"/>
                </a:solidFill>
              </a:rPr>
              <a:t>22,000 genes</a:t>
            </a:r>
            <a:r>
              <a:rPr lang="en-US" sz="2800" dirty="0" smtClean="0">
                <a:solidFill>
                  <a:srgbClr val="FF0000"/>
                </a:solidFill>
              </a:rPr>
              <a:t>.  Each codes for production of either </a:t>
            </a:r>
            <a:r>
              <a:rPr lang="en-US" sz="2800" u="sng" dirty="0" smtClean="0">
                <a:solidFill>
                  <a:srgbClr val="FF0000"/>
                </a:solidFill>
              </a:rPr>
              <a:t>structural</a:t>
            </a:r>
            <a:r>
              <a:rPr lang="en-US" sz="2800" dirty="0" smtClean="0">
                <a:solidFill>
                  <a:srgbClr val="FF0000"/>
                </a:solidFill>
              </a:rPr>
              <a:t> or </a:t>
            </a:r>
            <a:r>
              <a:rPr lang="en-US" sz="2800" u="sng" dirty="0" smtClean="0">
                <a:solidFill>
                  <a:srgbClr val="FF0000"/>
                </a:solidFill>
              </a:rPr>
              <a:t>functional</a:t>
            </a:r>
            <a:r>
              <a:rPr lang="en-US" sz="2800" dirty="0" smtClean="0">
                <a:solidFill>
                  <a:srgbClr val="FF0000"/>
                </a:solidFill>
              </a:rPr>
              <a:t> proteins.  (</a:t>
            </a:r>
            <a:r>
              <a:rPr lang="en-US" sz="2800" i="1" dirty="0" smtClean="0">
                <a:solidFill>
                  <a:srgbClr val="FF0000"/>
                </a:solidFill>
              </a:rPr>
              <a:t>Protein coding DNA makes up on 2% of total DNA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4" y="2667000"/>
            <a:ext cx="4271645" cy="276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what percent of dna is ge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78" y="2726145"/>
            <a:ext cx="4335864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4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</a:t>
            </a:r>
            <a:r>
              <a:rPr lang="en-US" sz="2800" b="1" dirty="0"/>
              <a:t>Cancer</a:t>
            </a:r>
            <a:r>
              <a:rPr lang="en-US" sz="2800" dirty="0"/>
              <a:t> is a disorder in which some cells have lost the ability to control what? 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To control cell division.  </a:t>
            </a: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Cancerous cells continue to grow and produce masses called </a:t>
            </a:r>
            <a:r>
              <a:rPr lang="en-US" sz="2800" b="1" dirty="0" smtClean="0">
                <a:solidFill>
                  <a:srgbClr val="FF0000"/>
                </a:solidFill>
              </a:rPr>
              <a:t>tumors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Can be </a:t>
            </a:r>
            <a:r>
              <a:rPr lang="en-US" sz="2800" b="1" dirty="0" smtClean="0">
                <a:solidFill>
                  <a:srgbClr val="FF0000"/>
                </a:solidFill>
              </a:rPr>
              <a:t>malignant</a:t>
            </a:r>
            <a:r>
              <a:rPr lang="en-US" sz="2800" dirty="0" smtClean="0">
                <a:solidFill>
                  <a:srgbClr val="FF0000"/>
                </a:solidFill>
              </a:rPr>
              <a:t> (</a:t>
            </a:r>
            <a:r>
              <a:rPr lang="en-US" sz="2800" i="1" dirty="0" smtClean="0">
                <a:solidFill>
                  <a:srgbClr val="FF0000"/>
                </a:solidFill>
              </a:rPr>
              <a:t>can spread</a:t>
            </a:r>
            <a:r>
              <a:rPr lang="en-US" sz="2800" dirty="0" smtClean="0">
                <a:solidFill>
                  <a:srgbClr val="FF0000"/>
                </a:solidFill>
              </a:rPr>
              <a:t>) or </a:t>
            </a:r>
            <a:r>
              <a:rPr lang="en-US" sz="2800" b="1" dirty="0" smtClean="0">
                <a:solidFill>
                  <a:srgbClr val="FF0000"/>
                </a:solidFill>
              </a:rPr>
              <a:t>benign</a:t>
            </a:r>
            <a:r>
              <a:rPr lang="en-US" sz="2800" dirty="0" smtClean="0">
                <a:solidFill>
                  <a:srgbClr val="FF0000"/>
                </a:solidFill>
              </a:rPr>
              <a:t> (</a:t>
            </a:r>
            <a:r>
              <a:rPr lang="en-US" sz="2800" i="1" dirty="0" smtClean="0">
                <a:solidFill>
                  <a:srgbClr val="FF0000"/>
                </a:solidFill>
              </a:rPr>
              <a:t>do not spread</a:t>
            </a:r>
            <a:r>
              <a:rPr lang="en-US" sz="2800" dirty="0" smtClean="0">
                <a:solidFill>
                  <a:srgbClr val="FF0000"/>
                </a:solidFill>
              </a:rPr>
              <a:t>) 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Image result for cancerous cell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0"/>
          <a:stretch/>
        </p:blipFill>
        <p:spPr bwMode="auto">
          <a:xfrm>
            <a:off x="1553170" y="2944467"/>
            <a:ext cx="6113859" cy="383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4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4. </a:t>
            </a:r>
            <a:r>
              <a:rPr lang="en-US" sz="2800" b="1" dirty="0"/>
              <a:t>Mutations</a:t>
            </a:r>
            <a:r>
              <a:rPr lang="en-US" sz="2800" dirty="0"/>
              <a:t> that affect a </a:t>
            </a:r>
            <a:r>
              <a:rPr lang="en-US" sz="2800" u="sng" dirty="0"/>
              <a:t>single gene</a:t>
            </a:r>
            <a:r>
              <a:rPr lang="en-US" sz="2800" dirty="0"/>
              <a:t> normally occur during </a:t>
            </a:r>
            <a:r>
              <a:rPr lang="en-US" sz="2800" dirty="0" smtClean="0"/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DNA replication.  </a:t>
            </a:r>
            <a:r>
              <a:rPr lang="en-US" sz="2800" dirty="0" smtClean="0">
                <a:solidFill>
                  <a:srgbClr val="FF0000"/>
                </a:solidFill>
              </a:rPr>
              <a:t>Can involve single base change (point mutation), or frameshift mutation. (</a:t>
            </a:r>
            <a:r>
              <a:rPr lang="en-US" sz="2800" i="1" dirty="0" smtClean="0">
                <a:solidFill>
                  <a:srgbClr val="FF0000"/>
                </a:solidFill>
              </a:rPr>
              <a:t>occurs in the S phase of the Cell Cycle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 </a:t>
            </a:r>
          </a:p>
        </p:txBody>
      </p:sp>
      <p:pic>
        <p:nvPicPr>
          <p:cNvPr id="6146" name="Picture 2" descr="Image result for mutation occurring during repl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01" y="2133600"/>
            <a:ext cx="854329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4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52400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</a:t>
            </a:r>
            <a:r>
              <a:rPr lang="en-US" sz="2800" dirty="0"/>
              <a:t>. </a:t>
            </a:r>
            <a:r>
              <a:rPr lang="en-US" sz="2800" b="1" dirty="0"/>
              <a:t>Mutations</a:t>
            </a:r>
            <a:r>
              <a:rPr lang="en-US" sz="2800" dirty="0"/>
              <a:t> that affect </a:t>
            </a:r>
            <a:r>
              <a:rPr lang="en-US" sz="2800" u="sng" dirty="0"/>
              <a:t>multiple genes</a:t>
            </a:r>
            <a:r>
              <a:rPr lang="en-US" sz="2800" dirty="0"/>
              <a:t> normally occur during </a:t>
            </a:r>
            <a:r>
              <a:rPr lang="en-US" sz="2800" dirty="0" smtClean="0"/>
              <a:t>    </a:t>
            </a:r>
            <a:r>
              <a:rPr lang="en-US" sz="2800" b="1" dirty="0" smtClean="0">
                <a:solidFill>
                  <a:srgbClr val="FF0000"/>
                </a:solidFill>
              </a:rPr>
              <a:t>meiosis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Nondisjunction</a:t>
            </a:r>
            <a:r>
              <a:rPr lang="en-US" sz="2800" dirty="0" smtClean="0">
                <a:solidFill>
                  <a:srgbClr val="FF0000"/>
                </a:solidFill>
              </a:rPr>
              <a:t> can result in either extra chromosomes or missing chromosomes.  </a:t>
            </a:r>
            <a:r>
              <a:rPr lang="en-US" sz="2800" b="1" dirty="0" smtClean="0">
                <a:solidFill>
                  <a:srgbClr val="FF0000"/>
                </a:solidFill>
              </a:rPr>
              <a:t>Crossing-over</a:t>
            </a:r>
            <a:r>
              <a:rPr lang="en-US" sz="2800" dirty="0" smtClean="0">
                <a:solidFill>
                  <a:srgbClr val="FF0000"/>
                </a:solidFill>
              </a:rPr>
              <a:t> can also create changes in offspring’s DNA.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Image result for mutation occurring during meiosis nondisjunc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11"/>
          <a:stretch/>
        </p:blipFill>
        <p:spPr bwMode="auto">
          <a:xfrm>
            <a:off x="410703" y="2362200"/>
            <a:ext cx="839879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80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10600" cy="730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6. How might a </a:t>
            </a:r>
            <a:r>
              <a:rPr lang="en-US" sz="2800" b="1" dirty="0"/>
              <a:t>mutation</a:t>
            </a:r>
            <a:r>
              <a:rPr lang="en-US" sz="2800" dirty="0"/>
              <a:t> </a:t>
            </a:r>
            <a:r>
              <a:rPr lang="en-US" sz="2800" u="sng" dirty="0"/>
              <a:t>affect</a:t>
            </a:r>
            <a:r>
              <a:rPr lang="en-US" sz="2800" dirty="0"/>
              <a:t> the resulting </a:t>
            </a:r>
            <a:r>
              <a:rPr lang="en-US" sz="2800" b="1" dirty="0"/>
              <a:t>protein</a:t>
            </a:r>
            <a:r>
              <a:rPr lang="en-US" sz="2800" dirty="0"/>
              <a:t> produced</a:t>
            </a:r>
            <a:r>
              <a:rPr lang="en-US" sz="2800" dirty="0" smtClean="0"/>
              <a:t>?   </a:t>
            </a:r>
            <a:r>
              <a:rPr lang="en-US" sz="2800" b="1" dirty="0" smtClean="0">
                <a:solidFill>
                  <a:srgbClr val="FF0000"/>
                </a:solidFill>
              </a:rPr>
              <a:t>A mutation may or may not affect the resulting protein.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A </a:t>
            </a:r>
            <a:r>
              <a:rPr lang="en-US" altLang="en-US" sz="2800" dirty="0">
                <a:solidFill>
                  <a:srgbClr val="FF0000"/>
                </a:solidFill>
              </a:rPr>
              <a:t>mutation may be </a:t>
            </a:r>
            <a:r>
              <a:rPr lang="en-US" altLang="en-US" sz="2800" b="1" dirty="0">
                <a:solidFill>
                  <a:srgbClr val="FF0000"/>
                </a:solidFill>
              </a:rPr>
              <a:t>silent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A </a:t>
            </a:r>
            <a:r>
              <a:rPr lang="en-US" altLang="en-US" sz="2800" dirty="0">
                <a:solidFill>
                  <a:srgbClr val="FF0000"/>
                </a:solidFill>
              </a:rPr>
              <a:t>mutation may </a:t>
            </a:r>
            <a:r>
              <a:rPr lang="en-US" altLang="en-US" sz="2800" u="sng" dirty="0">
                <a:solidFill>
                  <a:srgbClr val="FF0000"/>
                </a:solidFill>
              </a:rPr>
              <a:t>occur</a:t>
            </a:r>
            <a:r>
              <a:rPr lang="en-US" altLang="en-US" sz="2800" dirty="0">
                <a:solidFill>
                  <a:srgbClr val="FF0000"/>
                </a:solidFill>
              </a:rPr>
              <a:t> in a </a:t>
            </a:r>
            <a:r>
              <a:rPr lang="en-US" altLang="en-US" sz="2800" b="1" dirty="0">
                <a:solidFill>
                  <a:srgbClr val="FF0000"/>
                </a:solidFill>
              </a:rPr>
              <a:t>noncoding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region</a:t>
            </a:r>
            <a:endParaRPr lang="en-US" altLang="en-US" sz="2800" dirty="0">
              <a:solidFill>
                <a:srgbClr val="FF0000"/>
              </a:solidFill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A </a:t>
            </a:r>
            <a:r>
              <a:rPr lang="en-US" altLang="en-US" sz="2800" dirty="0">
                <a:solidFill>
                  <a:srgbClr val="FF0000"/>
                </a:solidFill>
              </a:rPr>
              <a:t>mutation may </a:t>
            </a:r>
            <a:r>
              <a:rPr lang="en-US" altLang="en-US" sz="2800" u="sng" dirty="0">
                <a:solidFill>
                  <a:srgbClr val="FF0000"/>
                </a:solidFill>
              </a:rPr>
              <a:t>not</a:t>
            </a:r>
            <a:r>
              <a:rPr lang="en-US" altLang="en-US" sz="2800" dirty="0">
                <a:solidFill>
                  <a:srgbClr val="FF0000"/>
                </a:solidFill>
              </a:rPr>
              <a:t> affect </a:t>
            </a:r>
            <a:r>
              <a:rPr lang="en-US" altLang="en-US" sz="2800" b="1" dirty="0">
                <a:solidFill>
                  <a:srgbClr val="FF0000"/>
                </a:solidFill>
              </a:rPr>
              <a:t>protein folding </a:t>
            </a:r>
            <a:r>
              <a:rPr lang="en-US" altLang="en-US" sz="2800" dirty="0">
                <a:solidFill>
                  <a:srgbClr val="FF0000"/>
                </a:solidFill>
              </a:rPr>
              <a:t>or </a:t>
            </a:r>
            <a:r>
              <a:rPr lang="en-US" altLang="en-US" sz="2800" dirty="0" smtClean="0">
                <a:solidFill>
                  <a:srgbClr val="FF0000"/>
                </a:solidFill>
              </a:rPr>
              <a:t>the </a:t>
            </a:r>
            <a:r>
              <a:rPr lang="en-US" altLang="en-US" sz="2800" b="1" dirty="0">
                <a:solidFill>
                  <a:srgbClr val="FF0000"/>
                </a:solidFill>
              </a:rPr>
              <a:t>active site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.</a:t>
            </a:r>
            <a:endParaRPr lang="en-US" altLang="en-US" sz="2800" b="1" dirty="0">
              <a:solidFill>
                <a:srgbClr val="FF0000"/>
              </a:solidFill>
            </a:endParaRPr>
          </a:p>
          <a:p>
            <a:pPr marL="457200" indent="-457200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</a:rPr>
              <a:t>A </a:t>
            </a:r>
            <a:r>
              <a:rPr lang="en-US" altLang="en-US" sz="2800" dirty="0">
                <a:solidFill>
                  <a:srgbClr val="FF0000"/>
                </a:solidFill>
              </a:rPr>
              <a:t>mutation may cause a </a:t>
            </a:r>
            <a:r>
              <a:rPr lang="en-US" altLang="en-US" sz="2800" b="1" dirty="0">
                <a:solidFill>
                  <a:srgbClr val="FF0000"/>
                </a:solidFill>
              </a:rPr>
              <a:t>premature stop </a:t>
            </a:r>
            <a:r>
              <a:rPr lang="en-US" altLang="en-US" sz="2800" b="1" dirty="0">
                <a:solidFill>
                  <a:srgbClr val="FF0000"/>
                </a:solidFill>
              </a:rPr>
              <a:t>codon</a:t>
            </a:r>
            <a:r>
              <a:rPr lang="en-US" altLang="en-US" sz="2800" dirty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</a:rPr>
              <a:t>A </a:t>
            </a:r>
            <a:r>
              <a:rPr lang="en-US" altLang="en-US" sz="2800" dirty="0">
                <a:solidFill>
                  <a:srgbClr val="FF0000"/>
                </a:solidFill>
              </a:rPr>
              <a:t>mutation may </a:t>
            </a:r>
            <a:r>
              <a:rPr lang="en-US" altLang="en-US" sz="2800" u="sng" dirty="0">
                <a:solidFill>
                  <a:srgbClr val="FF0000"/>
                </a:solidFill>
              </a:rPr>
              <a:t>change</a:t>
            </a:r>
            <a:r>
              <a:rPr lang="en-US" altLang="en-US" sz="2800" dirty="0">
                <a:solidFill>
                  <a:srgbClr val="FF0000"/>
                </a:solidFill>
              </a:rPr>
              <a:t> protein </a:t>
            </a:r>
            <a:r>
              <a:rPr lang="en-US" altLang="en-US" sz="2800" b="1" dirty="0">
                <a:solidFill>
                  <a:srgbClr val="FF0000"/>
                </a:solidFill>
              </a:rPr>
              <a:t>shape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or </a:t>
            </a:r>
            <a:r>
              <a:rPr lang="en-US" altLang="en-US" sz="2800" dirty="0">
                <a:solidFill>
                  <a:srgbClr val="FF0000"/>
                </a:solidFill>
              </a:rPr>
              <a:t>the </a:t>
            </a:r>
            <a:r>
              <a:rPr lang="en-US" altLang="en-US" sz="2800" b="1" dirty="0">
                <a:solidFill>
                  <a:srgbClr val="FF0000"/>
                </a:solidFill>
              </a:rPr>
              <a:t>active </a:t>
            </a:r>
            <a:r>
              <a:rPr lang="en-US" altLang="en-US" sz="2800" b="1" dirty="0">
                <a:solidFill>
                  <a:srgbClr val="FF0000"/>
                </a:solidFill>
              </a:rPr>
              <a:t>site</a:t>
            </a:r>
          </a:p>
          <a:p>
            <a:pPr marL="457200" indent="-457200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</a:rPr>
              <a:t>A </a:t>
            </a:r>
            <a:r>
              <a:rPr lang="en-US" altLang="en-US" sz="2800" dirty="0">
                <a:solidFill>
                  <a:srgbClr val="FF0000"/>
                </a:solidFill>
              </a:rPr>
              <a:t>mutation may </a:t>
            </a:r>
            <a:r>
              <a:rPr lang="en-US" altLang="en-US" sz="2800" u="sng" dirty="0">
                <a:solidFill>
                  <a:srgbClr val="FF0000"/>
                </a:solidFill>
              </a:rPr>
              <a:t>change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gene regulation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1393</Words>
  <Application>Microsoft Office PowerPoint</Application>
  <PresentationFormat>On-screen Show (4:3)</PresentationFormat>
  <Paragraphs>128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Capistrano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CUSD</dc:creator>
  <cp:lastModifiedBy>CUSD</cp:lastModifiedBy>
  <cp:revision>36</cp:revision>
  <dcterms:created xsi:type="dcterms:W3CDTF">2019-01-10T18:13:43Z</dcterms:created>
  <dcterms:modified xsi:type="dcterms:W3CDTF">2020-01-18T19:26:47Z</dcterms:modified>
</cp:coreProperties>
</file>