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57" r:id="rId2"/>
    <p:sldId id="258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22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2" autoAdjust="0"/>
    <p:restoredTop sz="94660"/>
  </p:normalViewPr>
  <p:slideViewPr>
    <p:cSldViewPr>
      <p:cViewPr>
        <p:scale>
          <a:sx n="70" d="100"/>
          <a:sy n="70" d="100"/>
        </p:scale>
        <p:origin x="-15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4624F-60B9-40D8-82B3-5ED719F5F445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C9DAD-4DBE-44EE-A80D-FBED1E37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4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D510-BD42-4C28-89BD-2CE07823B85E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50E2-9B96-4BED-8375-3FC0694A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5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D510-BD42-4C28-89BD-2CE07823B85E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50E2-9B96-4BED-8375-3FC0694A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D510-BD42-4C28-89BD-2CE07823B85E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50E2-9B96-4BED-8375-3FC0694A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2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D510-BD42-4C28-89BD-2CE07823B85E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50E2-9B96-4BED-8375-3FC0694A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1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D510-BD42-4C28-89BD-2CE07823B85E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50E2-9B96-4BED-8375-3FC0694A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3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D510-BD42-4C28-89BD-2CE07823B85E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50E2-9B96-4BED-8375-3FC0694A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9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D510-BD42-4C28-89BD-2CE07823B85E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50E2-9B96-4BED-8375-3FC0694A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8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D510-BD42-4C28-89BD-2CE07823B85E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50E2-9B96-4BED-8375-3FC0694A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D510-BD42-4C28-89BD-2CE07823B85E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50E2-9B96-4BED-8375-3FC0694A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9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D510-BD42-4C28-89BD-2CE07823B85E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50E2-9B96-4BED-8375-3FC0694A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8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D510-BD42-4C28-89BD-2CE07823B85E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50E2-9B96-4BED-8375-3FC0694A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7D510-BD42-4C28-89BD-2CE07823B85E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F50E2-9B96-4BED-8375-3FC0694A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4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tmed.ucdavis.edu/cvec/foley_web_site/ef0030_white-cow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63000" cy="4050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endParaRPr lang="en-US" sz="4000" kern="1400" dirty="0" smtClean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4800" kern="1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GRADING RUBRIC</a:t>
            </a:r>
            <a:endParaRPr lang="en-US" sz="4800" kern="1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endParaRPr lang="en-US" sz="4800" kern="1400" dirty="0" smtClean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4800" kern="14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Worksheet: Unit 6 Test Review</a:t>
            </a:r>
            <a:endParaRPr lang="en-US" sz="2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2400" kern="1400" spc="34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HONORS BIOLOGY: UNIT 6</a:t>
            </a:r>
            <a:r>
              <a:rPr lang="en-US" sz="2400" dirty="0" smtClean="0"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en-US" sz="2000" dirty="0">
              <a:ea typeface="Calibri"/>
              <a:cs typeface="Times New Roman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9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469" y="354898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9. </a:t>
            </a:r>
            <a:r>
              <a:rPr lang="en-US" sz="2800" b="1" dirty="0" smtClean="0"/>
              <a:t>Phenotype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Physical </a:t>
            </a:r>
            <a:r>
              <a:rPr lang="en-US" sz="2800" dirty="0">
                <a:solidFill>
                  <a:srgbClr val="FF0000"/>
                </a:solidFill>
              </a:rPr>
              <a:t>characteristics of </a:t>
            </a:r>
            <a:r>
              <a:rPr lang="en-US" sz="2800" dirty="0" smtClean="0">
                <a:solidFill>
                  <a:srgbClr val="FF0000"/>
                </a:solidFill>
              </a:rPr>
              <a:t>offspring.           </a:t>
            </a:r>
            <a:r>
              <a:rPr lang="en-US" sz="2800" dirty="0" err="1" smtClean="0">
                <a:solidFill>
                  <a:srgbClr val="FF0000"/>
                </a:solidFill>
              </a:rPr>
              <a:t>E.g</a:t>
            </a:r>
            <a:r>
              <a:rPr lang="en-US" sz="2800" dirty="0" smtClean="0">
                <a:solidFill>
                  <a:srgbClr val="FF0000"/>
                </a:solidFill>
              </a:rPr>
              <a:t>- tall or short, white flower or purple flower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770" y="1692070"/>
            <a:ext cx="5876459" cy="371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10. </a:t>
            </a:r>
            <a:r>
              <a:rPr lang="en-US" sz="2800" b="1" dirty="0" smtClean="0"/>
              <a:t>Genome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Collection </a:t>
            </a:r>
            <a:r>
              <a:rPr lang="en-US" sz="2800" dirty="0">
                <a:solidFill>
                  <a:srgbClr val="FF0000"/>
                </a:solidFill>
              </a:rPr>
              <a:t>of all the organism’s genetic material 	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Image result for gen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89795"/>
            <a:ext cx="7010400" cy="396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11. </a:t>
            </a:r>
            <a:r>
              <a:rPr lang="en-US" sz="2800" b="1" dirty="0" smtClean="0"/>
              <a:t>Carrier</a:t>
            </a:r>
            <a:r>
              <a:rPr lang="en-US" sz="2800" dirty="0" smtClean="0"/>
              <a:t>-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Heterozygous </a:t>
            </a:r>
            <a:r>
              <a:rPr lang="en-US" sz="2800" dirty="0">
                <a:solidFill>
                  <a:srgbClr val="FF0000"/>
                </a:solidFill>
              </a:rPr>
              <a:t>for </a:t>
            </a:r>
            <a:r>
              <a:rPr lang="en-US" sz="2800" dirty="0" smtClean="0">
                <a:solidFill>
                  <a:srgbClr val="FF0000"/>
                </a:solidFill>
              </a:rPr>
              <a:t>recessive disorder; </a:t>
            </a:r>
            <a:r>
              <a:rPr lang="en-US" sz="2800" dirty="0">
                <a:solidFill>
                  <a:srgbClr val="FF0000"/>
                </a:solidFill>
              </a:rPr>
              <a:t>carries allele for disorder but doesn’t express </a:t>
            </a:r>
            <a:r>
              <a:rPr lang="en-US" sz="2800" dirty="0" smtClean="0">
                <a:solidFill>
                  <a:srgbClr val="FF0000"/>
                </a:solidFill>
              </a:rPr>
              <a:t>symptom. 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E.g.-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color blindness.  Females (</a:t>
            </a:r>
            <a:r>
              <a:rPr lang="en-US" sz="2800" dirty="0" err="1" smtClean="0"/>
              <a:t>X</a:t>
            </a:r>
            <a:r>
              <a:rPr lang="en-US" sz="2800" baseline="30000" dirty="0" err="1" smtClean="0"/>
              <a:t>C</a:t>
            </a:r>
            <a:r>
              <a:rPr lang="en-US" sz="2800" dirty="0" err="1" smtClean="0"/>
              <a:t>X</a:t>
            </a:r>
            <a:r>
              <a:rPr lang="en-US" sz="2800" baseline="30000" dirty="0" err="1" smtClean="0"/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) can be carriers but males (</a:t>
            </a:r>
            <a:r>
              <a:rPr lang="en-US" sz="2800" dirty="0" smtClean="0"/>
              <a:t>X</a:t>
            </a:r>
            <a:r>
              <a:rPr lang="en-US" sz="2800" baseline="30000" dirty="0" smtClean="0"/>
              <a:t>C</a:t>
            </a:r>
            <a:r>
              <a:rPr lang="en-US" sz="2800" dirty="0" smtClean="0"/>
              <a:t>Y</a:t>
            </a:r>
            <a:r>
              <a:rPr lang="en-US" sz="2800" dirty="0" smtClean="0">
                <a:solidFill>
                  <a:srgbClr val="FF0000"/>
                </a:solidFill>
              </a:rPr>
              <a:t>) cannot   </a:t>
            </a:r>
            <a:endParaRPr lang="en-US" sz="2800" dirty="0"/>
          </a:p>
          <a:p>
            <a:r>
              <a:rPr lang="en-US" sz="2800" dirty="0"/>
              <a:t> 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Image result for carrier for genetic dis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830" y="2080961"/>
            <a:ext cx="4038340" cy="438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12. </a:t>
            </a:r>
            <a:r>
              <a:rPr lang="en-US" sz="2800" b="1" dirty="0"/>
              <a:t>Polygenic </a:t>
            </a:r>
            <a:r>
              <a:rPr lang="en-US" sz="2800" b="1" dirty="0" smtClean="0"/>
              <a:t>traits</a:t>
            </a:r>
            <a:r>
              <a:rPr lang="en-US" sz="2800" dirty="0" smtClean="0"/>
              <a:t>-</a:t>
            </a:r>
            <a:r>
              <a:rPr lang="en-US" sz="2800" dirty="0" smtClean="0">
                <a:solidFill>
                  <a:srgbClr val="FF0000"/>
                </a:solidFill>
              </a:rPr>
              <a:t>Traits determined by two or more genes (e.g. skin color)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Image result for polygenic tra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20" y="1883391"/>
            <a:ext cx="833658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pedig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32339"/>
            <a:ext cx="6858000" cy="513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048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13. </a:t>
            </a:r>
            <a:r>
              <a:rPr lang="en-US" sz="2800" b="1" dirty="0" smtClean="0"/>
              <a:t>Pedigree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a “family tree” of genetic traits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14. </a:t>
            </a:r>
            <a:r>
              <a:rPr lang="en-US" sz="2800" b="1" dirty="0" smtClean="0"/>
              <a:t>Independent assortment</a:t>
            </a:r>
            <a:r>
              <a:rPr lang="en-US" sz="2800" dirty="0" smtClean="0"/>
              <a:t>- </a:t>
            </a:r>
            <a:r>
              <a:rPr lang="en-US" sz="2800" dirty="0">
                <a:solidFill>
                  <a:srgbClr val="FF0000"/>
                </a:solidFill>
              </a:rPr>
              <a:t>allele pairs separate independently of each other during meiosis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Image result for independent assort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05" y="1454624"/>
            <a:ext cx="6621195" cy="455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15. </a:t>
            </a:r>
            <a:r>
              <a:rPr lang="en-US" sz="2800" b="1" dirty="0"/>
              <a:t>Crossing </a:t>
            </a:r>
            <a:r>
              <a:rPr lang="en-US" sz="2800" b="1" dirty="0" smtClean="0"/>
              <a:t>over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the exchange of portions of their chromosomes with neighboring chromosome that takes place in meiosis.  Produces new combinations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Image result for crossing 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467600" cy="400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16. </a:t>
            </a:r>
            <a:r>
              <a:rPr lang="en-US" sz="2800" b="1" dirty="0"/>
              <a:t>Linked </a:t>
            </a:r>
            <a:r>
              <a:rPr lang="en-US" sz="2800" b="1" dirty="0" smtClean="0"/>
              <a:t>genes</a:t>
            </a:r>
            <a:r>
              <a:rPr lang="en-US" sz="2800" dirty="0" smtClean="0"/>
              <a:t>-</a:t>
            </a:r>
            <a:r>
              <a:rPr lang="en-US" sz="2800" dirty="0"/>
              <a:t>Genes located on same chromosome inherited together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Closer </a:t>
            </a:r>
            <a:r>
              <a:rPr lang="en-US" sz="2800" dirty="0"/>
              <a:t>together = higher chance of inheriting together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If </a:t>
            </a:r>
            <a:r>
              <a:rPr lang="en-US" sz="2800" dirty="0"/>
              <a:t>far apart, crossing over may separate them </a:t>
            </a:r>
          </a:p>
          <a:p>
            <a:r>
              <a:rPr lang="en-US" sz="2800" dirty="0"/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AutoShape 2" descr="Image result for linked gen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linked genes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4" name="Picture 6" descr="Image result for linked ge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852565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17. </a:t>
            </a:r>
            <a:r>
              <a:rPr lang="en-US" sz="2800" b="1" dirty="0" smtClean="0"/>
              <a:t>Karyotype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a photograph of a complete set of chromosomes.</a:t>
            </a:r>
            <a:endParaRPr lang="en-US" sz="2800" dirty="0"/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 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lvl="1"/>
            <a:r>
              <a:rPr lang="en-US" sz="2800" dirty="0"/>
              <a:t>18. </a:t>
            </a:r>
            <a:r>
              <a:rPr lang="en-US" sz="2800" b="1" dirty="0" smtClean="0"/>
              <a:t>Autosomes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the first 22 pairs of chromosomes</a:t>
            </a:r>
            <a:endParaRPr lang="en-US" sz="2800" dirty="0"/>
          </a:p>
          <a:p>
            <a:pPr lvl="1"/>
            <a:r>
              <a:rPr lang="en-US" sz="2800" dirty="0"/>
              <a:t> </a:t>
            </a:r>
          </a:p>
          <a:p>
            <a:pPr lvl="1"/>
            <a:r>
              <a:rPr lang="en-US" sz="2800" dirty="0"/>
              <a:t>19. </a:t>
            </a:r>
            <a:r>
              <a:rPr lang="en-US" sz="2800" b="1" dirty="0"/>
              <a:t>Sex </a:t>
            </a:r>
            <a:r>
              <a:rPr lang="en-US" sz="2800" b="1" dirty="0" smtClean="0"/>
              <a:t>chromosomes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the 23</a:t>
            </a:r>
            <a:r>
              <a:rPr lang="en-US" sz="2800" baseline="30000" dirty="0" smtClean="0">
                <a:solidFill>
                  <a:srgbClr val="FF0000"/>
                </a:solidFill>
              </a:rPr>
              <a:t>rd</a:t>
            </a:r>
            <a:r>
              <a:rPr lang="en-US" sz="2800" dirty="0" smtClean="0">
                <a:solidFill>
                  <a:srgbClr val="FF0000"/>
                </a:solidFill>
              </a:rPr>
              <a:t> pair (XX) female and (XY) male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6 </a:t>
            </a:r>
            <a:r>
              <a:rPr lang="en-US" sz="3200" b="1" dirty="0" smtClean="0">
                <a:solidFill>
                  <a:srgbClr val="FF0000"/>
                </a:solidFill>
              </a:rPr>
              <a:t>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90600"/>
            <a:ext cx="4476466" cy="295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20. </a:t>
            </a:r>
            <a:r>
              <a:rPr lang="en-US" sz="2800" b="1" dirty="0" smtClean="0"/>
              <a:t>Epigenetics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dirty="0">
                <a:solidFill>
                  <a:srgbClr val="FF0000"/>
                </a:solidFill>
              </a:rPr>
              <a:t>study of changes in organisms caused by modification of gene expression rather than alteration of the genetic code itself.</a:t>
            </a:r>
          </a:p>
          <a:p>
            <a:endParaRPr lang="en-US" sz="2800" dirty="0"/>
          </a:p>
          <a:p>
            <a:r>
              <a:rPr lang="en-US" sz="2800" dirty="0"/>
              <a:t> </a:t>
            </a:r>
          </a:p>
          <a:p>
            <a:pPr lvl="1"/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Image result for dna hist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00367"/>
            <a:ext cx="5334000" cy="412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9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Part 1: Define the following terms</a:t>
            </a:r>
            <a:r>
              <a:rPr lang="en-US" sz="2800" dirty="0"/>
              <a:t>: 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1</a:t>
            </a:r>
            <a:r>
              <a:rPr lang="en-US" sz="2800" dirty="0"/>
              <a:t>. </a:t>
            </a:r>
            <a:r>
              <a:rPr lang="en-US" sz="2800" b="1" dirty="0" smtClean="0"/>
              <a:t>Genetics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The study of biological inheritance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Image result for genetics defi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5410200" cy="432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35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/>
              <a:t>21</a:t>
            </a:r>
            <a:r>
              <a:rPr lang="en-US" sz="2800" dirty="0"/>
              <a:t>. </a:t>
            </a:r>
            <a:r>
              <a:rPr lang="en-US" sz="2800" b="1" dirty="0" smtClean="0"/>
              <a:t>Epigenome</a:t>
            </a:r>
            <a:r>
              <a:rPr lang="en-US" sz="2800" dirty="0" smtClean="0"/>
              <a:t>- </a:t>
            </a:r>
            <a:r>
              <a:rPr lang="en-US" sz="2800" dirty="0">
                <a:solidFill>
                  <a:srgbClr val="FF0000"/>
                </a:solidFill>
              </a:rPr>
              <a:t>It is a “second layer” of structure of DNA- the </a:t>
            </a:r>
            <a:r>
              <a:rPr lang="en-US" sz="2800" b="1" dirty="0">
                <a:solidFill>
                  <a:srgbClr val="FF0000"/>
                </a:solidFill>
              </a:rPr>
              <a:t>histones</a:t>
            </a:r>
            <a:r>
              <a:rPr lang="en-US" sz="2800" dirty="0">
                <a:solidFill>
                  <a:srgbClr val="FF0000"/>
                </a:solidFill>
              </a:rPr>
              <a:t> and </a:t>
            </a:r>
            <a:r>
              <a:rPr lang="en-US" sz="2800" b="1" dirty="0">
                <a:solidFill>
                  <a:srgbClr val="FF0000"/>
                </a:solidFill>
              </a:rPr>
              <a:t>chemical tags </a:t>
            </a:r>
            <a:r>
              <a:rPr lang="en-US" sz="2800" dirty="0">
                <a:solidFill>
                  <a:srgbClr val="FF0000"/>
                </a:solidFill>
              </a:rPr>
              <a:t>causes </a:t>
            </a:r>
            <a:r>
              <a:rPr lang="en-US" sz="2800" b="1" dirty="0">
                <a:solidFill>
                  <a:srgbClr val="FF0000"/>
                </a:solidFill>
              </a:rPr>
              <a:t>genes</a:t>
            </a:r>
            <a:r>
              <a:rPr lang="en-US" sz="2800" dirty="0">
                <a:solidFill>
                  <a:srgbClr val="FF0000"/>
                </a:solidFill>
              </a:rPr>
              <a:t> to be turned </a:t>
            </a:r>
            <a:r>
              <a:rPr lang="en-US" sz="2800" u="sng" dirty="0">
                <a:solidFill>
                  <a:srgbClr val="FF0000"/>
                </a:solidFill>
              </a:rPr>
              <a:t>on</a:t>
            </a:r>
            <a:r>
              <a:rPr lang="en-US" sz="2800" dirty="0">
                <a:solidFill>
                  <a:srgbClr val="FF0000"/>
                </a:solidFill>
              </a:rPr>
              <a:t> or </a:t>
            </a:r>
            <a:r>
              <a:rPr lang="en-US" sz="2800" u="sng" dirty="0">
                <a:solidFill>
                  <a:srgbClr val="FF0000"/>
                </a:solidFill>
              </a:rPr>
              <a:t>off</a:t>
            </a:r>
            <a:r>
              <a:rPr lang="en-US" sz="2800" dirty="0">
                <a:solidFill>
                  <a:srgbClr val="FF0000"/>
                </a:solidFill>
              </a:rPr>
              <a:t>.  Epigenome reacts to outside signals (i.e. stress, diet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/>
          </a:p>
          <a:p>
            <a:pPr lvl="1"/>
            <a:r>
              <a:rPr lang="en-US" sz="2800" dirty="0"/>
              <a:t>22. </a:t>
            </a:r>
            <a:r>
              <a:rPr lang="en-US" sz="2800" b="1" dirty="0"/>
              <a:t>Imprinted </a:t>
            </a:r>
            <a:r>
              <a:rPr lang="en-US" sz="2800" b="1" dirty="0" smtClean="0"/>
              <a:t>gene</a:t>
            </a:r>
            <a:r>
              <a:rPr lang="en-US" sz="2800" dirty="0" smtClean="0"/>
              <a:t>- </a:t>
            </a:r>
            <a:r>
              <a:rPr lang="en-US" sz="2800" dirty="0">
                <a:solidFill>
                  <a:srgbClr val="FF0000"/>
                </a:solidFill>
              </a:rPr>
              <a:t>A inherited gene that has maintained its epigenetic tags (they were not reprogramed/erased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/>
          </a:p>
          <a:p>
            <a:pPr lvl="1"/>
            <a:r>
              <a:rPr lang="en-US" sz="2800" dirty="0"/>
              <a:t>23. </a:t>
            </a:r>
            <a:r>
              <a:rPr lang="en-US" sz="2800" b="1" dirty="0"/>
              <a:t>Methyl and acetyl </a:t>
            </a:r>
            <a:r>
              <a:rPr lang="en-US" sz="2800" b="1" dirty="0" smtClean="0"/>
              <a:t>groups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more methyl groups causes winding-up of DNA and genes are turned off.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6 </a:t>
            </a:r>
            <a:r>
              <a:rPr lang="en-US" sz="3200" b="1" dirty="0" smtClean="0">
                <a:solidFill>
                  <a:srgbClr val="FF0000"/>
                </a:solidFill>
              </a:rPr>
              <a:t>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learn.genetics.utah.edu/content/epigenetics/control/images/Lo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44" y="5019930"/>
            <a:ext cx="4328038" cy="115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learn.genetics.utah.edu/content/epigenetics/control/images/T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562" y="4800600"/>
            <a:ext cx="4328038" cy="152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24. </a:t>
            </a:r>
            <a:r>
              <a:rPr lang="en-US" sz="2800" b="1" dirty="0"/>
              <a:t>Test </a:t>
            </a:r>
            <a:r>
              <a:rPr lang="en-US" sz="2800" b="1" dirty="0" smtClean="0"/>
              <a:t>Cross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a cross made on known phenotypes to determine the genotypes of parents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Image result for test cr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6629400" cy="497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25. </a:t>
            </a:r>
            <a:r>
              <a:rPr lang="en-US" sz="2800" b="1" dirty="0" smtClean="0"/>
              <a:t>Epistasis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when the presence one gene “overpowers” other genes (e.g. the gene responsible for albinism)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4" name="Picture 4" descr="Image result for epistasis 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916898"/>
            <a:ext cx="4800600" cy="269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726749"/>
              </p:ext>
            </p:extLst>
          </p:nvPr>
        </p:nvGraphicFramePr>
        <p:xfrm>
          <a:off x="381000" y="2057400"/>
          <a:ext cx="8305801" cy="1676400"/>
        </p:xfrm>
        <a:graphic>
          <a:graphicData uri="http://schemas.openxmlformats.org/drawingml/2006/table">
            <a:tbl>
              <a:tblPr firstRow="1" firstCol="1" bandRow="1"/>
              <a:tblGrid>
                <a:gridCol w="2768850"/>
                <a:gridCol w="2537551"/>
                <a:gridCol w="2999400"/>
              </a:tblGrid>
              <a:tr h="335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PHENOTYPE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GENOTYPE (MC1R)</a:t>
                      </a:r>
                      <a:endParaRPr lang="en-US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GENOTYPE (ASIP)</a:t>
                      </a:r>
                      <a:endParaRPr lang="en-US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233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MS Mincho"/>
                          <a:cs typeface="Times New Roman"/>
                        </a:rPr>
                        <a:t>Red</a:t>
                      </a:r>
                      <a:endParaRPr lang="en-US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/>
                          <a:ea typeface="MS Mincho"/>
                          <a:cs typeface="Times New Roman"/>
                        </a:rPr>
                        <a:t>EE or Ee</a:t>
                      </a:r>
                      <a:endParaRPr lang="en-US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/>
                          <a:ea typeface="MS Mincho"/>
                          <a:cs typeface="Times New Roman"/>
                        </a:rPr>
                        <a:t>A</a:t>
                      </a:r>
                      <a:r>
                        <a:rPr lang="en-US" sz="2000" b="1" baseline="-25000">
                          <a:effectLst/>
                          <a:latin typeface="Arial"/>
                          <a:ea typeface="MS Mincho"/>
                          <a:cs typeface="Times New Roman"/>
                        </a:rPr>
                        <a:t>y</a:t>
                      </a:r>
                      <a:r>
                        <a:rPr lang="en-US" sz="2000" b="1">
                          <a:effectLst/>
                          <a:latin typeface="Arial"/>
                          <a:ea typeface="MS Mincho"/>
                          <a:cs typeface="Times New Roman"/>
                        </a:rPr>
                        <a:t>/A</a:t>
                      </a:r>
                      <a:r>
                        <a:rPr lang="en-US" sz="2000" b="1" baseline="-25000">
                          <a:effectLst/>
                          <a:latin typeface="Arial"/>
                          <a:ea typeface="MS Mincho"/>
                          <a:cs typeface="Times New Roman"/>
                        </a:rPr>
                        <a:t>y</a:t>
                      </a:r>
                      <a:endParaRPr lang="en-US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MS Mincho"/>
                          <a:cs typeface="Times New Roman"/>
                        </a:rPr>
                        <a:t>Black and Tan</a:t>
                      </a:r>
                      <a:endParaRPr lang="en-US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/>
                          <a:ea typeface="MS Mincho"/>
                          <a:cs typeface="Times New Roman"/>
                        </a:rPr>
                        <a:t>EE or Ee</a:t>
                      </a:r>
                      <a:endParaRPr lang="en-US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/>
                          <a:ea typeface="MS Mincho"/>
                          <a:cs typeface="Times New Roman"/>
                        </a:rPr>
                        <a:t>a</a:t>
                      </a:r>
                      <a:r>
                        <a:rPr lang="en-US" sz="2000" b="1" baseline="-25000">
                          <a:effectLst/>
                          <a:latin typeface="Arial"/>
                          <a:ea typeface="MS Mincho"/>
                          <a:cs typeface="Times New Roman"/>
                        </a:rPr>
                        <a:t>t</a:t>
                      </a:r>
                      <a:r>
                        <a:rPr lang="en-US" sz="2000" b="1">
                          <a:effectLst/>
                          <a:latin typeface="Arial"/>
                          <a:ea typeface="MS Mincho"/>
                          <a:cs typeface="Times New Roman"/>
                        </a:rPr>
                        <a:t>/a</a:t>
                      </a:r>
                      <a:r>
                        <a:rPr lang="en-US" sz="2000" b="1" baseline="-25000">
                          <a:effectLst/>
                          <a:latin typeface="Arial"/>
                          <a:ea typeface="MS Mincho"/>
                          <a:cs typeface="Times New Roman"/>
                        </a:rPr>
                        <a:t>t</a:t>
                      </a:r>
                      <a:endParaRPr lang="en-US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MS Mincho"/>
                          <a:cs typeface="Times New Roman"/>
                        </a:rPr>
                        <a:t>Sesame</a:t>
                      </a:r>
                      <a:endParaRPr lang="en-US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EE or </a:t>
                      </a:r>
                      <a:r>
                        <a:rPr lang="en-US" sz="2000" b="1" dirty="0" err="1">
                          <a:effectLst/>
                          <a:latin typeface="Arial"/>
                          <a:ea typeface="MS Mincho"/>
                          <a:cs typeface="Times New Roman"/>
                        </a:rPr>
                        <a:t>Ee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/>
                          <a:ea typeface="MS Mincho"/>
                          <a:cs typeface="Times New Roman"/>
                        </a:rPr>
                        <a:t>A</a:t>
                      </a:r>
                      <a:r>
                        <a:rPr lang="en-US" sz="2000" b="1" baseline="-25000">
                          <a:effectLst/>
                          <a:latin typeface="Arial"/>
                          <a:ea typeface="MS Mincho"/>
                          <a:cs typeface="Times New Roman"/>
                        </a:rPr>
                        <a:t>y</a:t>
                      </a:r>
                      <a:r>
                        <a:rPr lang="en-US" sz="2000" b="1">
                          <a:effectLst/>
                          <a:latin typeface="Arial"/>
                          <a:ea typeface="MS Mincho"/>
                          <a:cs typeface="Times New Roman"/>
                        </a:rPr>
                        <a:t>/a</a:t>
                      </a:r>
                      <a:r>
                        <a:rPr lang="en-US" sz="2000" b="1" baseline="-25000">
                          <a:effectLst/>
                          <a:latin typeface="Arial"/>
                          <a:ea typeface="MS Mincho"/>
                          <a:cs typeface="Times New Roman"/>
                        </a:rPr>
                        <a:t>t</a:t>
                      </a:r>
                      <a:endParaRPr lang="en-US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7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MS Mincho"/>
                          <a:cs typeface="Times New Roman"/>
                        </a:rPr>
                        <a:t>Cream</a:t>
                      </a:r>
                      <a:endParaRPr lang="en-US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Arial"/>
                          <a:ea typeface="MS Mincho"/>
                          <a:cs typeface="Times New Roman"/>
                        </a:rPr>
                        <a:t>ee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A</a:t>
                      </a:r>
                      <a:r>
                        <a:rPr lang="en-US" sz="2000" b="1" baseline="-250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y</a:t>
                      </a:r>
                      <a:r>
                        <a:rPr lang="en-US" sz="2000" b="1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/A</a:t>
                      </a:r>
                      <a:r>
                        <a:rPr lang="en-US" sz="2000" b="1" baseline="-250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y</a:t>
                      </a:r>
                      <a:r>
                        <a:rPr lang="en-US" sz="2000" b="1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or</a:t>
                      </a:r>
                      <a:r>
                        <a:rPr lang="en-US" sz="2000" b="1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 a</a:t>
                      </a:r>
                      <a:r>
                        <a:rPr lang="en-US" sz="2000" b="1" baseline="-250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t</a:t>
                      </a:r>
                      <a:r>
                        <a:rPr lang="en-US" sz="2000" b="1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/a</a:t>
                      </a:r>
                      <a:r>
                        <a:rPr lang="en-US" sz="2000" b="1" baseline="-250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t </a:t>
                      </a:r>
                      <a:r>
                        <a:rPr lang="en-US" sz="20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or </a:t>
                      </a:r>
                      <a:r>
                        <a:rPr lang="en-US" sz="2000" b="1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A</a:t>
                      </a:r>
                      <a:r>
                        <a:rPr lang="en-US" sz="2000" b="1" baseline="-250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y</a:t>
                      </a:r>
                      <a:r>
                        <a:rPr lang="en-US" sz="2000" b="1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/a</a:t>
                      </a:r>
                      <a:r>
                        <a:rPr lang="en-US" sz="2000" b="1" baseline="-250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t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3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linked ge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84" y="3492787"/>
            <a:ext cx="852565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04800"/>
            <a:ext cx="8382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26. </a:t>
            </a:r>
            <a:r>
              <a:rPr lang="en-US" sz="2800" b="1" dirty="0"/>
              <a:t>Linked </a:t>
            </a:r>
            <a:r>
              <a:rPr lang="en-US" sz="2800" b="1" dirty="0" smtClean="0"/>
              <a:t>genes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Genes found on the same chromosome.  </a:t>
            </a:r>
          </a:p>
          <a:p>
            <a:pPr lvl="1">
              <a:spcBef>
                <a:spcPct val="50000"/>
              </a:spcBef>
            </a:pPr>
            <a:r>
              <a:rPr lang="en-US" altLang="en-US" sz="2800" i="1" dirty="0" smtClean="0">
                <a:solidFill>
                  <a:srgbClr val="FF0000"/>
                </a:solidFill>
                <a:latin typeface="Arial" pitchFamily="34" charset="0"/>
              </a:rPr>
              <a:t>1</a:t>
            </a:r>
            <a:r>
              <a:rPr lang="en-US" altLang="en-US" sz="2800" i="1" dirty="0">
                <a:solidFill>
                  <a:srgbClr val="FF0000"/>
                </a:solidFill>
                <a:latin typeface="Arial" pitchFamily="34" charset="0"/>
              </a:rPr>
              <a:t>. Closer together- more likely inherited </a:t>
            </a:r>
            <a:r>
              <a:rPr lang="en-US" altLang="en-US" sz="2800" i="1" dirty="0" smtClean="0">
                <a:solidFill>
                  <a:srgbClr val="FF0000"/>
                </a:solidFill>
                <a:latin typeface="Arial" pitchFamily="34" charset="0"/>
              </a:rPr>
              <a:t>together   2</a:t>
            </a:r>
            <a:r>
              <a:rPr lang="en-US" altLang="en-US" sz="2800" i="1" dirty="0">
                <a:solidFill>
                  <a:srgbClr val="FF0000"/>
                </a:solidFill>
                <a:latin typeface="Arial" pitchFamily="34" charset="0"/>
              </a:rPr>
              <a:t>. Further apart- more likely will be separated </a:t>
            </a:r>
            <a:r>
              <a:rPr lang="en-US" altLang="en-US" sz="2800" i="1" dirty="0" smtClean="0">
                <a:solidFill>
                  <a:srgbClr val="FF0000"/>
                </a:solidFill>
                <a:latin typeface="Arial" pitchFamily="34" charset="0"/>
              </a:rPr>
              <a:t>during </a:t>
            </a:r>
            <a:r>
              <a:rPr lang="en-US" altLang="en-US" sz="2800" i="1" dirty="0">
                <a:solidFill>
                  <a:srgbClr val="FF0000"/>
                </a:solidFill>
                <a:latin typeface="Arial" pitchFamily="34" charset="0"/>
              </a:rPr>
              <a:t>meiosis. 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89795"/>
            <a:ext cx="67818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048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Part 2: Describe the following types of genetic crosses.  Include an example</a:t>
            </a:r>
            <a:r>
              <a:rPr lang="en-US" sz="2800" b="1" dirty="0" smtClean="0"/>
              <a:t>.</a:t>
            </a:r>
            <a:endParaRPr lang="en-US" sz="2800" dirty="0"/>
          </a:p>
          <a:p>
            <a:r>
              <a:rPr lang="en-US" sz="2800" dirty="0"/>
              <a:t>1. </a:t>
            </a:r>
            <a:r>
              <a:rPr lang="en-US" sz="2800" b="1" dirty="0" smtClean="0"/>
              <a:t>Dominant/recessive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either/or traits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197" y="3048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 </a:t>
            </a:r>
            <a:r>
              <a:rPr lang="en-US" sz="2800" b="1" dirty="0"/>
              <a:t>Incomplete </a:t>
            </a:r>
            <a:r>
              <a:rPr lang="en-US" sz="2800" b="1" dirty="0" smtClean="0"/>
              <a:t>dominance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heterozygous </a:t>
            </a:r>
            <a:r>
              <a:rPr lang="en-US" sz="2800" dirty="0" smtClean="0">
                <a:solidFill>
                  <a:srgbClr val="FF0000"/>
                </a:solidFill>
              </a:rPr>
              <a:t>offspring’s </a:t>
            </a:r>
            <a:r>
              <a:rPr lang="en-US" sz="2800" dirty="0" smtClean="0">
                <a:solidFill>
                  <a:srgbClr val="FF0000"/>
                </a:solidFill>
              </a:rPr>
              <a:t>phenotype is a blending of traits (red X white = pink)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4800" y="3733800"/>
            <a:ext cx="8504238" cy="2166938"/>
            <a:chOff x="192" y="2823"/>
            <a:chExt cx="5357" cy="1365"/>
          </a:xfrm>
        </p:grpSpPr>
        <p:pic>
          <p:nvPicPr>
            <p:cNvPr id="5" name="Picture 4" descr="bhspe-030702-0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823"/>
              <a:ext cx="1536" cy="1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968" y="2832"/>
              <a:ext cx="3581" cy="1356"/>
              <a:chOff x="1968" y="2832"/>
              <a:chExt cx="3581" cy="1356"/>
            </a:xfrm>
          </p:grpSpPr>
          <p:pic>
            <p:nvPicPr>
              <p:cNvPr id="7" name="Picture 6" descr="bhspe-030702-00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2832"/>
                <a:ext cx="1709" cy="1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bhspe-030702-00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2844"/>
                <a:ext cx="1709" cy="1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8600" y="2819400"/>
            <a:ext cx="2667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itchFamily="34" charset="0"/>
              </a:rPr>
              <a:t>Phenotype   Genotype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itchFamily="34" charset="0"/>
              </a:rPr>
              <a:t>   green             B</a:t>
            </a:r>
            <a:r>
              <a:rPr lang="en-US" altLang="en-US" sz="1800" baseline="-25000" dirty="0">
                <a:latin typeface="Arial" pitchFamily="34" charset="0"/>
              </a:rPr>
              <a:t>1</a:t>
            </a:r>
            <a:r>
              <a:rPr lang="en-US" altLang="en-US" sz="1800" dirty="0">
                <a:latin typeface="Arial" pitchFamily="34" charset="0"/>
              </a:rPr>
              <a:t>B</a:t>
            </a:r>
            <a:r>
              <a:rPr lang="en-US" altLang="en-US" sz="1800" baseline="-25000" dirty="0">
                <a:latin typeface="Arial" pitchFamily="34" charset="0"/>
              </a:rPr>
              <a:t>1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048000" y="2819400"/>
            <a:ext cx="2667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itchFamily="34" charset="0"/>
              </a:rPr>
              <a:t>Phenotype   Genotype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itchFamily="34" charset="0"/>
              </a:rPr>
              <a:t>Steel blue          B</a:t>
            </a:r>
            <a:r>
              <a:rPr lang="en-US" altLang="en-US" sz="1800" baseline="-25000" dirty="0">
                <a:latin typeface="Arial" pitchFamily="34" charset="0"/>
              </a:rPr>
              <a:t>2</a:t>
            </a:r>
            <a:r>
              <a:rPr lang="en-US" altLang="en-US" sz="1800" dirty="0">
                <a:latin typeface="Arial" pitchFamily="34" charset="0"/>
              </a:rPr>
              <a:t>B</a:t>
            </a:r>
            <a:r>
              <a:rPr lang="en-US" altLang="en-US" sz="1800" baseline="-25000" dirty="0">
                <a:latin typeface="Arial" pitchFamily="34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019800" y="2819400"/>
            <a:ext cx="2667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itchFamily="34" charset="0"/>
              </a:rPr>
              <a:t>Phenotype   Genotype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itchFamily="34" charset="0"/>
              </a:rPr>
              <a:t>Royal blue          B</a:t>
            </a:r>
            <a:r>
              <a:rPr lang="en-US" altLang="en-US" sz="1800" baseline="-25000">
                <a:latin typeface="Arial" pitchFamily="34" charset="0"/>
              </a:rPr>
              <a:t>1</a:t>
            </a:r>
            <a:r>
              <a:rPr lang="en-US" altLang="en-US" sz="1800">
                <a:latin typeface="Arial" pitchFamily="34" charset="0"/>
              </a:rPr>
              <a:t>B</a:t>
            </a:r>
            <a:r>
              <a:rPr lang="en-US" altLang="en-US" sz="1800" baseline="-25000">
                <a:latin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603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</a:t>
            </a:r>
            <a:r>
              <a:rPr lang="en-US" sz="2800" b="1" dirty="0" smtClean="0"/>
              <a:t>Codominance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both alleles dominant.  In heterozygous offspring they have both red and while hair (not pink)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Fig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733800"/>
            <a:ext cx="2381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ef0030_white-cow_smal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57600"/>
            <a:ext cx="25527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Fig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3678238"/>
            <a:ext cx="28003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514600" y="4114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Arial" pitchFamily="34" charset="0"/>
              </a:rPr>
              <a:t>X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638800" y="4114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Arial" pitchFamily="34" charset="0"/>
              </a:rPr>
              <a:t>=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5562600"/>
            <a:ext cx="891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Arial" pitchFamily="34" charset="0"/>
              </a:rPr>
              <a:t>         red                         white                      roan</a:t>
            </a:r>
          </a:p>
        </p:txBody>
      </p:sp>
    </p:spTree>
    <p:extLst>
      <p:ext uri="{BB962C8B-B14F-4D97-AF65-F5344CB8AC3E}">
        <p14:creationId xmlns:p14="http://schemas.microsoft.com/office/powerpoint/2010/main" val="34603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 </a:t>
            </a:r>
            <a:r>
              <a:rPr lang="en-US" sz="2800" b="1" dirty="0" smtClean="0"/>
              <a:t>Sex-linked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genes that are carried on the </a:t>
            </a:r>
            <a:r>
              <a:rPr lang="en-US" sz="2800" dirty="0" smtClean="0">
                <a:solidFill>
                  <a:srgbClr val="FF0000"/>
                </a:solidFill>
              </a:rPr>
              <a:t>X-chromosome.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Males 10 times more likely to have a sex-linked trait.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Only females can be carriers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3627438"/>
            <a:ext cx="836612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3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5. </a:t>
            </a:r>
            <a:r>
              <a:rPr lang="en-US" sz="2800" b="1" dirty="0"/>
              <a:t>Multiple </a:t>
            </a:r>
            <a:r>
              <a:rPr lang="en-US" sz="2800" b="1" dirty="0" smtClean="0"/>
              <a:t>alleles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When there are more than 2 alleles for a trait.  E.g. blood type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578116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3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dihybrid cr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26765"/>
            <a:ext cx="6591300" cy="483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048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6. </a:t>
            </a:r>
            <a:r>
              <a:rPr lang="en-US" sz="2800" b="1" dirty="0"/>
              <a:t>Dihybrid </a:t>
            </a:r>
            <a:r>
              <a:rPr lang="en-US" sz="2800" b="1" dirty="0" smtClean="0"/>
              <a:t>cross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a genetic cross involving two genes at once</a:t>
            </a:r>
            <a:r>
              <a:rPr lang="en-US" sz="2800" dirty="0" smtClean="0">
                <a:solidFill>
                  <a:srgbClr val="FF0000"/>
                </a:solidFill>
              </a:rPr>
              <a:t>.  Phenotypic ratio of offspring 9:3:3:1 when crossing to heterozygous individuals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</a:t>
            </a:r>
            <a:r>
              <a:rPr lang="en-US" sz="2800" b="1" dirty="0" smtClean="0"/>
              <a:t>Gene</a:t>
            </a:r>
            <a:r>
              <a:rPr lang="en-US" sz="2800" dirty="0" smtClean="0"/>
              <a:t>- 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small section of </a:t>
            </a:r>
            <a:r>
              <a:rPr lang="en-US" sz="2800" dirty="0">
                <a:solidFill>
                  <a:srgbClr val="FF0000"/>
                </a:solidFill>
              </a:rPr>
              <a:t>DNA that </a:t>
            </a:r>
            <a:r>
              <a:rPr lang="en-US" sz="2800" dirty="0" smtClean="0">
                <a:solidFill>
                  <a:srgbClr val="FF0000"/>
                </a:solidFill>
              </a:rPr>
              <a:t>contains instruction (code) to </a:t>
            </a:r>
            <a:r>
              <a:rPr lang="en-US" sz="2800" dirty="0">
                <a:solidFill>
                  <a:srgbClr val="FF0000"/>
                </a:solidFill>
              </a:rPr>
              <a:t>make a </a:t>
            </a:r>
            <a:r>
              <a:rPr lang="en-US" sz="2800" dirty="0" smtClean="0">
                <a:solidFill>
                  <a:srgbClr val="FF0000"/>
                </a:solidFill>
              </a:rPr>
              <a:t>specific protein (protein can be structural </a:t>
            </a:r>
            <a:r>
              <a:rPr lang="en-US" sz="2800" dirty="0">
                <a:solidFill>
                  <a:srgbClr val="FF0000"/>
                </a:solidFill>
              </a:rPr>
              <a:t>or functional) 	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Image result for g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791200" cy="492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Part 3: Punnett </a:t>
            </a:r>
            <a:r>
              <a:rPr lang="en-US" sz="2800" b="1" dirty="0" smtClean="0"/>
              <a:t>Squares</a:t>
            </a:r>
            <a:endParaRPr lang="en-US" sz="2800" dirty="0"/>
          </a:p>
          <a:p>
            <a:r>
              <a:rPr lang="en-US" sz="2400" dirty="0"/>
              <a:t>1. Assume that blood type is inherited as A and B dominant over O, but A and B are codominant over each other. Genotypes (I</a:t>
            </a:r>
            <a:r>
              <a:rPr lang="en-US" sz="2400" baseline="30000" dirty="0"/>
              <a:t>A</a:t>
            </a:r>
            <a:r>
              <a:rPr lang="en-US" sz="2400" dirty="0"/>
              <a:t> I</a:t>
            </a:r>
            <a:r>
              <a:rPr lang="en-US" sz="2400" baseline="30000" dirty="0"/>
              <a:t>A</a:t>
            </a:r>
            <a:r>
              <a:rPr lang="en-US" sz="2400" dirty="0"/>
              <a:t>) and (I</a:t>
            </a:r>
            <a:r>
              <a:rPr lang="en-US" sz="2400" baseline="30000" dirty="0"/>
              <a:t>A</a:t>
            </a:r>
            <a:r>
              <a:rPr lang="en-US" sz="2400" dirty="0"/>
              <a:t> i) are then phenotypically type A, genotypes (I</a:t>
            </a:r>
            <a:r>
              <a:rPr lang="en-US" sz="2400" baseline="30000" dirty="0"/>
              <a:t>B</a:t>
            </a:r>
            <a:r>
              <a:rPr lang="en-US" sz="2400" dirty="0"/>
              <a:t> I</a:t>
            </a:r>
            <a:r>
              <a:rPr lang="en-US" sz="2400" baseline="30000" dirty="0"/>
              <a:t>B</a:t>
            </a:r>
            <a:r>
              <a:rPr lang="en-US" sz="2400" dirty="0"/>
              <a:t>) and (I</a:t>
            </a:r>
            <a:r>
              <a:rPr lang="en-US" sz="2400" baseline="30000" dirty="0"/>
              <a:t>B</a:t>
            </a:r>
            <a:r>
              <a:rPr lang="en-US" sz="2400" dirty="0"/>
              <a:t> i) are type B, genotype (I</a:t>
            </a:r>
            <a:r>
              <a:rPr lang="en-US" sz="2400" baseline="30000" dirty="0"/>
              <a:t>A</a:t>
            </a:r>
            <a:r>
              <a:rPr lang="en-US" sz="2400" dirty="0"/>
              <a:t> I</a:t>
            </a:r>
            <a:r>
              <a:rPr lang="en-US" sz="2400" baseline="30000" dirty="0"/>
              <a:t>B</a:t>
            </a:r>
            <a:r>
              <a:rPr lang="en-US" sz="2400" dirty="0"/>
              <a:t>) is type AB, and genotype (i i) is type O blood. A man with blood type </a:t>
            </a:r>
            <a:r>
              <a:rPr lang="en-US" sz="2400" b="1" i="1" dirty="0"/>
              <a:t>I</a:t>
            </a:r>
            <a:r>
              <a:rPr lang="en-US" sz="2400" b="1" i="1" baseline="30000" dirty="0"/>
              <a:t>A</a:t>
            </a:r>
            <a:r>
              <a:rPr lang="en-US" sz="2400" b="1" i="1" dirty="0"/>
              <a:t> I</a:t>
            </a:r>
            <a:r>
              <a:rPr lang="en-US" sz="2400" b="1" i="1" baseline="30000" dirty="0"/>
              <a:t>B</a:t>
            </a:r>
            <a:r>
              <a:rPr lang="en-US" sz="2400" i="1" dirty="0"/>
              <a:t> </a:t>
            </a:r>
            <a:r>
              <a:rPr lang="en-US" sz="2400" dirty="0"/>
              <a:t>marries a woman with type </a:t>
            </a:r>
            <a:r>
              <a:rPr lang="en-US" sz="2400" b="1" i="1" dirty="0"/>
              <a:t>i </a:t>
            </a:r>
            <a:r>
              <a:rPr lang="en-US" sz="2400" b="1" i="1" dirty="0" err="1"/>
              <a:t>i</a:t>
            </a:r>
            <a:r>
              <a:rPr lang="en-US" sz="2400" i="1" dirty="0"/>
              <a:t> </a:t>
            </a:r>
            <a:r>
              <a:rPr lang="en-US" sz="2400" dirty="0"/>
              <a:t>blood. What are the genotypic and phenotypic ratios of the offspring?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362902"/>
              </p:ext>
            </p:extLst>
          </p:nvPr>
        </p:nvGraphicFramePr>
        <p:xfrm>
          <a:off x="1298445" y="4468818"/>
          <a:ext cx="2599938" cy="223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969"/>
                <a:gridCol w="1299969"/>
              </a:tblGrid>
              <a:tr h="111839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3200" b="1" baseline="300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 i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3200" b="1" baseline="3000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 i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1839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3200" b="1" baseline="30000" dirty="0" smtClean="0">
                          <a:solidFill>
                            <a:srgbClr val="FF0000"/>
                          </a:solidFill>
                        </a:rPr>
                        <a:t>A 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US" sz="3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3200" b="1" baseline="30000" dirty="0" smtClean="0">
                          <a:solidFill>
                            <a:srgbClr val="FF0000"/>
                          </a:solidFill>
                        </a:rPr>
                        <a:t>B 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US" sz="3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4531" y="3288273"/>
            <a:ext cx="32457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</a:t>
            </a:r>
            <a:r>
              <a:rPr lang="en-US" sz="3200" b="1" baseline="30000" dirty="0">
                <a:solidFill>
                  <a:srgbClr val="FF0000"/>
                </a:solidFill>
              </a:rPr>
              <a:t>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B</a:t>
            </a:r>
            <a:r>
              <a:rPr lang="en-US" sz="3200" b="1" dirty="0" smtClean="0">
                <a:solidFill>
                  <a:srgbClr val="FF0000"/>
                </a:solidFill>
              </a:rPr>
              <a:t>   </a:t>
            </a:r>
            <a:r>
              <a:rPr lang="en-US" sz="3200" dirty="0" smtClean="0">
                <a:solidFill>
                  <a:srgbClr val="FF0000"/>
                </a:solidFill>
              </a:rPr>
              <a:t>X</a:t>
            </a:r>
            <a:r>
              <a:rPr lang="en-US" sz="3200" b="1" dirty="0" smtClean="0">
                <a:solidFill>
                  <a:srgbClr val="FF0000"/>
                </a:solidFill>
              </a:rPr>
              <a:t>   ii 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496" y="3729301"/>
            <a:ext cx="225788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A                 </a:t>
            </a: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en-US" sz="3200" b="1" baseline="30000" dirty="0">
                <a:solidFill>
                  <a:srgbClr val="FF0000"/>
                </a:solidFill>
              </a:rPr>
              <a:t>B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0762" y="4719820"/>
            <a:ext cx="757622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endParaRPr lang="en-US" sz="3200" b="1" baseline="30000" dirty="0" smtClean="0">
              <a:solidFill>
                <a:srgbClr val="FF0000"/>
              </a:solidFill>
            </a:endParaRPr>
          </a:p>
          <a:p>
            <a:pPr algn="r"/>
            <a:endParaRPr lang="en-US" sz="3200" b="1" baseline="30000" dirty="0">
              <a:solidFill>
                <a:srgbClr val="FF0000"/>
              </a:solidFill>
            </a:endParaRPr>
          </a:p>
          <a:p>
            <a:pPr algn="r"/>
            <a:endParaRPr lang="en-US" sz="3200" b="1" baseline="30000" dirty="0" smtClean="0">
              <a:solidFill>
                <a:srgbClr val="FF0000"/>
              </a:solidFill>
            </a:endParaRPr>
          </a:p>
          <a:p>
            <a:pPr algn="r"/>
            <a:r>
              <a:rPr lang="en-US" sz="3200" b="1" dirty="0" err="1">
                <a:solidFill>
                  <a:srgbClr val="FF0000"/>
                </a:solidFill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233537" y="4468818"/>
            <a:ext cx="45888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Genotypic ratio:  1:1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Phenotypic ratio:   1:1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In certain breeds of dogs, deafness is due to a recessive allele (</a:t>
            </a:r>
            <a:r>
              <a:rPr lang="en-US" sz="2800" b="1" dirty="0"/>
              <a:t>d</a:t>
            </a:r>
            <a:r>
              <a:rPr lang="en-US" sz="2800" dirty="0"/>
              <a:t>) of a particular gene, and normal hearing is due to its dominant allele (</a:t>
            </a:r>
            <a:r>
              <a:rPr lang="en-US" sz="2800" b="1" dirty="0"/>
              <a:t>D</a:t>
            </a:r>
            <a:r>
              <a:rPr lang="en-US" sz="2800" dirty="0"/>
              <a:t>).  A heterozygous normal dog is crossed with heterozygous normal dog.  What are the genotypic and phenotypic ratios of the offspring?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074114"/>
              </p:ext>
            </p:extLst>
          </p:nvPr>
        </p:nvGraphicFramePr>
        <p:xfrm>
          <a:off x="1298445" y="4468818"/>
          <a:ext cx="2599938" cy="223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969"/>
                <a:gridCol w="1299969"/>
              </a:tblGrid>
              <a:tr h="111839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DD</a:t>
                      </a:r>
                      <a:endParaRPr lang="en-US" sz="3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</a:rPr>
                        <a:t>Dd</a:t>
                      </a:r>
                      <a:endParaRPr lang="en-US" sz="32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1839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</a:rPr>
                        <a:t>Dd</a:t>
                      </a:r>
                      <a:endParaRPr lang="en-US" sz="3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</a:rPr>
                        <a:t>dd</a:t>
                      </a:r>
                      <a:endParaRPr lang="en-US" sz="3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4531" y="3288273"/>
            <a:ext cx="32457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D</a:t>
            </a:r>
            <a:r>
              <a:rPr lang="en-US" sz="3200" b="1" dirty="0" err="1" smtClean="0">
                <a:solidFill>
                  <a:srgbClr val="FF0000"/>
                </a:solidFill>
              </a:rPr>
              <a:t>d</a:t>
            </a:r>
            <a:r>
              <a:rPr lang="en-US" sz="3200" b="1" dirty="0" smtClean="0">
                <a:solidFill>
                  <a:srgbClr val="FF0000"/>
                </a:solidFill>
              </a:rPr>
              <a:t> X </a:t>
            </a:r>
            <a:r>
              <a:rPr lang="en-US" sz="3200" b="1" dirty="0" err="1" smtClean="0">
                <a:solidFill>
                  <a:srgbClr val="FF0000"/>
                </a:solidFill>
              </a:rPr>
              <a:t>dd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496" y="3729301"/>
            <a:ext cx="225788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                </a:t>
            </a:r>
            <a:r>
              <a:rPr lang="en-US" sz="3200" b="1" dirty="0" err="1" smtClean="0">
                <a:solidFill>
                  <a:srgbClr val="FF0000"/>
                </a:solidFill>
              </a:rPr>
              <a:t>d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0762" y="4719820"/>
            <a:ext cx="757622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D</a:t>
            </a:r>
            <a:endParaRPr lang="en-US" sz="3200" b="1" baseline="30000" dirty="0" smtClean="0">
              <a:solidFill>
                <a:srgbClr val="FF0000"/>
              </a:solidFill>
            </a:endParaRPr>
          </a:p>
          <a:p>
            <a:pPr algn="r"/>
            <a:endParaRPr lang="en-US" sz="3200" b="1" baseline="30000" dirty="0">
              <a:solidFill>
                <a:srgbClr val="FF0000"/>
              </a:solidFill>
            </a:endParaRPr>
          </a:p>
          <a:p>
            <a:pPr algn="r"/>
            <a:endParaRPr lang="en-US" sz="3200" b="1" baseline="30000" dirty="0" smtClean="0">
              <a:solidFill>
                <a:srgbClr val="FF0000"/>
              </a:solidFill>
            </a:endParaRPr>
          </a:p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d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233537" y="4468818"/>
            <a:ext cx="45888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Genotypic ratio:  </a:t>
            </a:r>
            <a:r>
              <a:rPr lang="en-US" sz="2800" dirty="0" smtClean="0">
                <a:solidFill>
                  <a:srgbClr val="FF0000"/>
                </a:solidFill>
              </a:rPr>
              <a:t>1:2:1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Phenotypic ratio:   </a:t>
            </a:r>
            <a:r>
              <a:rPr lang="en-US" sz="2800" dirty="0" smtClean="0">
                <a:solidFill>
                  <a:srgbClr val="FF0000"/>
                </a:solidFill>
              </a:rPr>
              <a:t>3:1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In snapdragons, red (</a:t>
            </a:r>
            <a:r>
              <a:rPr lang="en-US" sz="2800" b="1" dirty="0"/>
              <a:t>R</a:t>
            </a:r>
            <a:r>
              <a:rPr lang="en-US" sz="2800" dirty="0"/>
              <a:t>) is not completely dominant over white (</a:t>
            </a:r>
            <a:r>
              <a:rPr lang="en-US" sz="2800" b="1" dirty="0"/>
              <a:t>r</a:t>
            </a:r>
            <a:r>
              <a:rPr lang="en-US" sz="2800" dirty="0"/>
              <a:t>) flowers.  What color flowers would you expect when you cross a pink flower with a white flower?    What are the genotypic and phenotypic ratios of the offspring?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925216"/>
              </p:ext>
            </p:extLst>
          </p:nvPr>
        </p:nvGraphicFramePr>
        <p:xfrm>
          <a:off x="1298445" y="4468818"/>
          <a:ext cx="2599938" cy="223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969"/>
                <a:gridCol w="1299969"/>
              </a:tblGrid>
              <a:tr h="111839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Rr</a:t>
                      </a:r>
                      <a:endParaRPr lang="en-US" sz="3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</a:rPr>
                        <a:t>rr</a:t>
                      </a:r>
                      <a:endParaRPr lang="en-US" sz="32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1839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Rr</a:t>
                      </a:r>
                      <a:endParaRPr lang="en-US" sz="3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</a:rPr>
                        <a:t>rr</a:t>
                      </a:r>
                      <a:endParaRPr lang="en-US" sz="3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4531" y="3288273"/>
            <a:ext cx="32457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Rr X </a:t>
            </a:r>
            <a:r>
              <a:rPr lang="en-US" sz="3200" b="1" dirty="0" err="1" smtClean="0">
                <a:solidFill>
                  <a:srgbClr val="FF0000"/>
                </a:solidFill>
              </a:rPr>
              <a:t>rr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496" y="3729301"/>
            <a:ext cx="225788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                   </a:t>
            </a:r>
            <a:r>
              <a:rPr lang="en-US" sz="3200" b="1" dirty="0" err="1" smtClean="0">
                <a:solidFill>
                  <a:srgbClr val="FF0000"/>
                </a:solidFill>
              </a:rPr>
              <a:t>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0762" y="4719820"/>
            <a:ext cx="757622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r</a:t>
            </a:r>
            <a:endParaRPr lang="en-US" sz="3200" b="1" baseline="30000" dirty="0" smtClean="0">
              <a:solidFill>
                <a:srgbClr val="FF0000"/>
              </a:solidFill>
            </a:endParaRPr>
          </a:p>
          <a:p>
            <a:pPr algn="r"/>
            <a:endParaRPr lang="en-US" sz="3200" b="1" baseline="30000" dirty="0">
              <a:solidFill>
                <a:srgbClr val="FF0000"/>
              </a:solidFill>
            </a:endParaRPr>
          </a:p>
          <a:p>
            <a:pPr algn="r"/>
            <a:endParaRPr lang="en-US" sz="3200" b="1" baseline="30000" dirty="0" smtClean="0">
              <a:solidFill>
                <a:srgbClr val="FF0000"/>
              </a:solidFill>
            </a:endParaRPr>
          </a:p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r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233537" y="4468818"/>
            <a:ext cx="45888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Genotypic ratio:  1:1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Phenotypic ratio:   1:1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 </a:t>
            </a:r>
            <a:r>
              <a:rPr lang="en-US" sz="2800" dirty="0" smtClean="0"/>
              <a:t>4</a:t>
            </a:r>
            <a:r>
              <a:rPr lang="en-US" sz="2800" dirty="0"/>
              <a:t>. In humans, hemophilia is a sex-linked trait due to the recessive allele (</a:t>
            </a:r>
            <a:r>
              <a:rPr lang="en-US" sz="2800" b="1" dirty="0"/>
              <a:t>h</a:t>
            </a:r>
            <a:r>
              <a:rPr lang="en-US" sz="2800" dirty="0"/>
              <a:t>), and normal is due to the dominant allele (</a:t>
            </a:r>
            <a:r>
              <a:rPr lang="en-US" sz="2800" b="1" dirty="0"/>
              <a:t>H</a:t>
            </a:r>
            <a:r>
              <a:rPr lang="en-US" sz="2800" dirty="0"/>
              <a:t>). What is the expected offspring between a man with hemophilia and a  woman who is a carrier for hemophilia? Give both genotypic and phenotypic ratios </a:t>
            </a:r>
          </a:p>
          <a:p>
            <a:r>
              <a:rPr lang="en-US" sz="2800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418238"/>
              </p:ext>
            </p:extLst>
          </p:nvPr>
        </p:nvGraphicFramePr>
        <p:xfrm>
          <a:off x="1298445" y="4468818"/>
          <a:ext cx="2599938" cy="223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969"/>
                <a:gridCol w="1299969"/>
              </a:tblGrid>
              <a:tr h="111839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sz="3200" b="1" baseline="3000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sz="3200" b="1" baseline="30000" dirty="0" err="1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sz="3200" b="1" baseline="30000" dirty="0" err="1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sz="3200" b="1" baseline="30000" dirty="0" err="1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1839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sz="3200" b="1" baseline="3000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 Y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sz="3200" b="1" baseline="30000" dirty="0" err="1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 Y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4531" y="3288273"/>
            <a:ext cx="32457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X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h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   </a:t>
            </a:r>
            <a:r>
              <a:rPr lang="en-US" sz="3200" dirty="0" smtClean="0">
                <a:solidFill>
                  <a:srgbClr val="FF0000"/>
                </a:solidFill>
              </a:rPr>
              <a:t> x </a:t>
            </a:r>
            <a:r>
              <a:rPr lang="en-US" sz="3200" b="1" dirty="0" err="1" smtClean="0">
                <a:solidFill>
                  <a:srgbClr val="FF0000"/>
                </a:solidFill>
              </a:rPr>
              <a:t>X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h</a:t>
            </a:r>
            <a:r>
              <a:rPr lang="en-US" sz="3200" b="1" dirty="0" smtClean="0">
                <a:solidFill>
                  <a:srgbClr val="FF0000"/>
                </a:solidFill>
              </a:rPr>
              <a:t> Y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496" y="3729301"/>
            <a:ext cx="225788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H                 </a:t>
            </a:r>
            <a:r>
              <a:rPr lang="en-US" sz="3200" b="1" dirty="0" err="1" smtClean="0">
                <a:solidFill>
                  <a:srgbClr val="FF0000"/>
                </a:solidFill>
              </a:rPr>
              <a:t>X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h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0762" y="4719820"/>
            <a:ext cx="757622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err="1" smtClean="0">
                <a:solidFill>
                  <a:srgbClr val="FF0000"/>
                </a:solidFill>
              </a:rPr>
              <a:t>X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h</a:t>
            </a:r>
            <a:endParaRPr lang="en-US" sz="3200" b="1" baseline="30000" dirty="0" smtClean="0">
              <a:solidFill>
                <a:srgbClr val="FF0000"/>
              </a:solidFill>
            </a:endParaRPr>
          </a:p>
          <a:p>
            <a:pPr algn="r"/>
            <a:endParaRPr lang="en-US" sz="3200" b="1" baseline="30000" dirty="0">
              <a:solidFill>
                <a:srgbClr val="FF0000"/>
              </a:solidFill>
            </a:endParaRPr>
          </a:p>
          <a:p>
            <a:pPr algn="r"/>
            <a:endParaRPr lang="en-US" sz="3200" b="1" baseline="30000" dirty="0" smtClean="0">
              <a:solidFill>
                <a:srgbClr val="FF0000"/>
              </a:solidFill>
            </a:endParaRPr>
          </a:p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Y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233537" y="4468818"/>
            <a:ext cx="45888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Genotypic ratio:  1:1:1:1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Phenotypic ratio:   1:1:1:1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5. In rabbits there is a </a:t>
            </a:r>
            <a:r>
              <a:rPr lang="en-US" sz="2400" b="1" dirty="0"/>
              <a:t>C</a:t>
            </a:r>
            <a:r>
              <a:rPr lang="en-US" sz="2400" dirty="0"/>
              <a:t> gene which is responsible for fully colored coats.  There are three other genes located at the same locus (location), </a:t>
            </a:r>
            <a:r>
              <a:rPr lang="en-US" sz="2400" b="1" dirty="0" err="1"/>
              <a:t>c</a:t>
            </a:r>
            <a:r>
              <a:rPr lang="en-US" sz="2400" b="1" baseline="30000" dirty="0" err="1"/>
              <a:t>ch</a:t>
            </a:r>
            <a:r>
              <a:rPr lang="en-US" sz="2400" b="1" dirty="0"/>
              <a:t>, </a:t>
            </a:r>
            <a:r>
              <a:rPr lang="en-US" sz="2400" b="1" dirty="0" err="1"/>
              <a:t>c</a:t>
            </a:r>
            <a:r>
              <a:rPr lang="en-US" sz="2400" b="1" baseline="30000" dirty="0" err="1"/>
              <a:t>h</a:t>
            </a:r>
            <a:r>
              <a:rPr lang="en-US" sz="2400" b="1" dirty="0"/>
              <a:t>, c</a:t>
            </a:r>
            <a:r>
              <a:rPr lang="en-US" sz="2400" dirty="0"/>
              <a:t>.  These genes can be arranged in a series in which each gene is dominant to the genes following it (</a:t>
            </a:r>
            <a:r>
              <a:rPr lang="en-US" sz="2400" b="1" dirty="0"/>
              <a:t>C, </a:t>
            </a:r>
            <a:r>
              <a:rPr lang="en-US" sz="2400" b="1" dirty="0" err="1"/>
              <a:t>c</a:t>
            </a:r>
            <a:r>
              <a:rPr lang="en-US" sz="2400" b="1" baseline="30000" dirty="0" err="1"/>
              <a:t>ch</a:t>
            </a:r>
            <a:r>
              <a:rPr lang="en-US" sz="2400" b="1" dirty="0"/>
              <a:t>, </a:t>
            </a:r>
            <a:r>
              <a:rPr lang="en-US" sz="2400" b="1" dirty="0" err="1"/>
              <a:t>c</a:t>
            </a:r>
            <a:r>
              <a:rPr lang="en-US" sz="2400" b="1" baseline="30000" dirty="0" err="1"/>
              <a:t>h</a:t>
            </a:r>
            <a:r>
              <a:rPr lang="en-US" sz="2400" b="1" dirty="0"/>
              <a:t>, and c</a:t>
            </a:r>
            <a:r>
              <a:rPr lang="en-US" sz="2400" dirty="0"/>
              <a:t>).  Refer to the chart below which describes genotypes and phenotypes to complete the following genetic cross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Complete the following genetic cross:         </a:t>
            </a:r>
            <a:endParaRPr lang="en-US" sz="2400" b="1" dirty="0"/>
          </a:p>
          <a:p>
            <a:r>
              <a:rPr lang="en-US" sz="2400" b="1" dirty="0" err="1" smtClean="0"/>
              <a:t>Cc</a:t>
            </a:r>
            <a:r>
              <a:rPr lang="en-US" sz="2400" b="1" baseline="30000" dirty="0" err="1" smtClean="0"/>
              <a:t>ch</a:t>
            </a:r>
            <a:r>
              <a:rPr lang="en-US" sz="2400" b="1" dirty="0" smtClean="0"/>
              <a:t>  </a:t>
            </a:r>
            <a:r>
              <a:rPr lang="en-US" sz="2400" b="1" dirty="0"/>
              <a:t>X  </a:t>
            </a:r>
            <a:r>
              <a:rPr lang="en-US" sz="2400" b="1" dirty="0" err="1" smtClean="0"/>
              <a:t>c</a:t>
            </a:r>
            <a:r>
              <a:rPr lang="en-US" sz="2400" b="1" baseline="30000" dirty="0" err="1" smtClean="0"/>
              <a:t>ch</a:t>
            </a:r>
            <a:r>
              <a:rPr lang="en-US" sz="2400" b="1" dirty="0" err="1" smtClean="0"/>
              <a:t>c</a:t>
            </a:r>
            <a:r>
              <a:rPr lang="en-US" sz="2400" b="1" baseline="30000" dirty="0" err="1" smtClean="0"/>
              <a:t>h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9" t="39136" r="8542"/>
          <a:stretch>
            <a:fillRect/>
          </a:stretch>
        </p:blipFill>
        <p:spPr bwMode="auto">
          <a:xfrm>
            <a:off x="3886200" y="2960247"/>
            <a:ext cx="4764713" cy="180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320997"/>
              </p:ext>
            </p:extLst>
          </p:nvPr>
        </p:nvGraphicFramePr>
        <p:xfrm>
          <a:off x="1073883" y="4092317"/>
          <a:ext cx="2599938" cy="2672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969"/>
                <a:gridCol w="1299969"/>
              </a:tblGrid>
              <a:tr h="11183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</a:rPr>
                        <a:t>Cc</a:t>
                      </a:r>
                      <a:r>
                        <a:rPr lang="en-US" sz="3200" b="1" baseline="30000" dirty="0" err="1" smtClean="0">
                          <a:solidFill>
                            <a:srgbClr val="FF0000"/>
                          </a:solidFill>
                        </a:rPr>
                        <a:t>ch</a:t>
                      </a:r>
                      <a:endParaRPr lang="en-US" sz="3200" b="1" baseline="300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3200" b="1" baseline="30000" dirty="0" err="1" smtClean="0">
                          <a:solidFill>
                            <a:srgbClr val="FF0000"/>
                          </a:solidFill>
                        </a:rPr>
                        <a:t>ch</a:t>
                      </a: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3200" b="1" baseline="30000" dirty="0" err="1" smtClean="0">
                          <a:solidFill>
                            <a:srgbClr val="FF0000"/>
                          </a:solidFill>
                        </a:rPr>
                        <a:t>ch</a:t>
                      </a:r>
                      <a:endParaRPr lang="en-US" sz="32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32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183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</a:rPr>
                        <a:t>Cc</a:t>
                      </a:r>
                      <a:r>
                        <a:rPr lang="en-US" sz="3200" b="1" baseline="30000" dirty="0" err="1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en-US" sz="3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3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3200" b="1" baseline="30000" dirty="0" err="1" smtClean="0">
                          <a:solidFill>
                            <a:srgbClr val="FF0000"/>
                          </a:solidFill>
                        </a:rPr>
                        <a:t>ch</a:t>
                      </a: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3200" b="1" baseline="30000" dirty="0" err="1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en-US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03015" y="4762287"/>
            <a:ext cx="3245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Cc</a:t>
            </a:r>
            <a:r>
              <a:rPr lang="en-US" sz="3200" b="1" baseline="30000" dirty="0" err="1">
                <a:solidFill>
                  <a:srgbClr val="FF0000"/>
                </a:solidFill>
              </a:rPr>
              <a:t>ch</a:t>
            </a:r>
            <a:r>
              <a:rPr lang="en-US" sz="3200" b="1" dirty="0">
                <a:solidFill>
                  <a:srgbClr val="FF0000"/>
                </a:solidFill>
              </a:rPr>
              <a:t>  X  </a:t>
            </a:r>
            <a:r>
              <a:rPr lang="en-US" sz="3200" b="1" dirty="0" err="1">
                <a:solidFill>
                  <a:srgbClr val="FF0000"/>
                </a:solidFill>
              </a:rPr>
              <a:t>c</a:t>
            </a:r>
            <a:r>
              <a:rPr lang="en-US" sz="3200" b="1" baseline="30000" dirty="0" err="1">
                <a:solidFill>
                  <a:srgbClr val="FF0000"/>
                </a:solidFill>
              </a:rPr>
              <a:t>ch</a:t>
            </a:r>
            <a:r>
              <a:rPr lang="en-US" sz="3200" b="1" dirty="0" err="1">
                <a:solidFill>
                  <a:srgbClr val="FF0000"/>
                </a:solidFill>
              </a:rPr>
              <a:t>c</a:t>
            </a:r>
            <a:r>
              <a:rPr lang="en-US" sz="3200" b="1" baseline="30000" dirty="0" err="1">
                <a:solidFill>
                  <a:srgbClr val="FF0000"/>
                </a:solidFill>
              </a:rPr>
              <a:t>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5934" y="3352800"/>
            <a:ext cx="225788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                 </a:t>
            </a:r>
            <a:r>
              <a:rPr lang="en-US" sz="3200" b="1" dirty="0" err="1">
                <a:solidFill>
                  <a:srgbClr val="FF0000"/>
                </a:solidFill>
              </a:rPr>
              <a:t>c</a:t>
            </a:r>
            <a:r>
              <a:rPr lang="en-US" sz="3200" b="1" baseline="30000" dirty="0" err="1">
                <a:solidFill>
                  <a:srgbClr val="FF0000"/>
                </a:solidFill>
              </a:rPr>
              <a:t>ch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4343319"/>
            <a:ext cx="757622" cy="222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err="1" smtClean="0">
                <a:solidFill>
                  <a:srgbClr val="FF0000"/>
                </a:solidFill>
              </a:rPr>
              <a:t>c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ch</a:t>
            </a:r>
            <a:endParaRPr lang="en-US" sz="3200" b="1" baseline="30000" dirty="0" smtClean="0">
              <a:solidFill>
                <a:srgbClr val="FF0000"/>
              </a:solidFill>
            </a:endParaRPr>
          </a:p>
          <a:p>
            <a:pPr algn="r"/>
            <a:endParaRPr lang="en-US" sz="3200" b="1" baseline="30000" dirty="0" smtClean="0">
              <a:solidFill>
                <a:srgbClr val="FF0000"/>
              </a:solidFill>
            </a:endParaRPr>
          </a:p>
          <a:p>
            <a:pPr algn="r"/>
            <a:endParaRPr lang="en-US" sz="3200" b="1" baseline="30000" dirty="0">
              <a:solidFill>
                <a:srgbClr val="FF0000"/>
              </a:solidFill>
            </a:endParaRPr>
          </a:p>
          <a:p>
            <a:pPr algn="r"/>
            <a:r>
              <a:rPr lang="en-US" sz="3200" b="1" dirty="0" err="1" smtClean="0">
                <a:solidFill>
                  <a:srgbClr val="FF0000"/>
                </a:solidFill>
              </a:rPr>
              <a:t>c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h</a:t>
            </a:r>
            <a:endParaRPr lang="en-US" sz="3200" dirty="0">
              <a:solidFill>
                <a:srgbClr val="FF0000"/>
              </a:solidFill>
            </a:endParaRPr>
          </a:p>
          <a:p>
            <a:pPr algn="r"/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5320605"/>
            <a:ext cx="45888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Genotypic ratio:  1:1:1:1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Phenotypic ratio:   1:1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799"/>
            <a:ext cx="8382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/>
          </a:p>
          <a:p>
            <a:pPr algn="ctr"/>
            <a:endParaRPr lang="en-US" sz="4400" dirty="0"/>
          </a:p>
          <a:p>
            <a:pPr algn="ctr"/>
            <a:endParaRPr lang="en-US" sz="4400" dirty="0" smtClean="0"/>
          </a:p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TOTAL POINTS = </a:t>
            </a:r>
            <a:r>
              <a:rPr lang="en-US" sz="5400" b="1" dirty="0" smtClean="0">
                <a:solidFill>
                  <a:srgbClr val="FF0000"/>
                </a:solidFill>
              </a:rPr>
              <a:t>72 </a:t>
            </a:r>
            <a:endParaRPr lang="en-US" sz="36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9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</a:t>
            </a:r>
            <a:r>
              <a:rPr lang="en-US" sz="2800" b="1" dirty="0" smtClean="0"/>
              <a:t>Allele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Different forms </a:t>
            </a:r>
            <a:r>
              <a:rPr lang="en-US" sz="2800" dirty="0">
                <a:solidFill>
                  <a:srgbClr val="FF0000"/>
                </a:solidFill>
              </a:rPr>
              <a:t>of a </a:t>
            </a:r>
            <a:r>
              <a:rPr lang="en-US" sz="2800" dirty="0" smtClean="0">
                <a:solidFill>
                  <a:srgbClr val="FF0000"/>
                </a:solidFill>
              </a:rPr>
              <a:t>gene. Example: gene for flower color can be white or purple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Image result for alle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29468"/>
            <a:ext cx="8229600" cy="384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 </a:t>
            </a:r>
            <a:r>
              <a:rPr lang="en-US" sz="2800" b="1" dirty="0" smtClean="0"/>
              <a:t>Dominant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Allele </a:t>
            </a:r>
            <a:r>
              <a:rPr lang="en-US" sz="2800" dirty="0">
                <a:solidFill>
                  <a:srgbClr val="FF0000"/>
                </a:solidFill>
              </a:rPr>
              <a:t>expressed when 2 different alleles </a:t>
            </a:r>
            <a:r>
              <a:rPr lang="en-US" sz="2800" dirty="0" smtClean="0">
                <a:solidFill>
                  <a:srgbClr val="FF0000"/>
                </a:solidFill>
              </a:rPr>
              <a:t>(Aa) </a:t>
            </a:r>
            <a:r>
              <a:rPr lang="en-US" sz="2800" dirty="0">
                <a:solidFill>
                  <a:srgbClr val="FF0000"/>
                </a:solidFill>
              </a:rPr>
              <a:t>OR 2 dominant alleles are present </a:t>
            </a:r>
            <a:r>
              <a:rPr lang="en-US" sz="2800" dirty="0" smtClean="0">
                <a:solidFill>
                  <a:srgbClr val="FF0000"/>
                </a:solidFill>
              </a:rPr>
              <a:t>(AA) </a:t>
            </a:r>
            <a:r>
              <a:rPr lang="en-US" sz="2800" dirty="0">
                <a:solidFill>
                  <a:srgbClr val="FF0000"/>
                </a:solidFill>
              </a:rPr>
              <a:t>	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Image result for dominant alle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981200"/>
            <a:ext cx="10147812" cy="341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5. </a:t>
            </a:r>
            <a:r>
              <a:rPr lang="en-US" sz="2800" b="1" dirty="0" smtClean="0"/>
              <a:t>Recessive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Allele </a:t>
            </a:r>
            <a:r>
              <a:rPr lang="en-US" sz="2800" dirty="0">
                <a:solidFill>
                  <a:srgbClr val="FF0000"/>
                </a:solidFill>
              </a:rPr>
              <a:t>only expressed if 2 copies of recessive are present </a:t>
            </a:r>
            <a:r>
              <a:rPr lang="en-US" sz="2800" dirty="0" smtClean="0">
                <a:solidFill>
                  <a:srgbClr val="FF0000"/>
                </a:solidFill>
              </a:rPr>
              <a:t>(aa) </a:t>
            </a:r>
            <a:r>
              <a:rPr lang="en-US" sz="2800" dirty="0">
                <a:solidFill>
                  <a:srgbClr val="FF0000"/>
                </a:solidFill>
              </a:rPr>
              <a:t>	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Image result for dominant alle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981200"/>
            <a:ext cx="10147812" cy="341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6. </a:t>
            </a:r>
            <a:r>
              <a:rPr lang="en-US" sz="2800" b="1" dirty="0" smtClean="0"/>
              <a:t>Homozygous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Two </a:t>
            </a:r>
            <a:r>
              <a:rPr lang="en-US" sz="2800" dirty="0">
                <a:solidFill>
                  <a:srgbClr val="FF0000"/>
                </a:solidFill>
              </a:rPr>
              <a:t>of the </a:t>
            </a:r>
            <a:r>
              <a:rPr lang="en-US" sz="2800" u="sng" dirty="0">
                <a:solidFill>
                  <a:srgbClr val="FF0000"/>
                </a:solidFill>
              </a:rPr>
              <a:t>same</a:t>
            </a:r>
            <a:r>
              <a:rPr lang="en-US" sz="2800" dirty="0">
                <a:solidFill>
                  <a:srgbClr val="FF0000"/>
                </a:solidFill>
              </a:rPr>
              <a:t> allele (</a:t>
            </a:r>
            <a:r>
              <a:rPr lang="en-US" sz="2800" dirty="0" err="1">
                <a:solidFill>
                  <a:srgbClr val="FF0000"/>
                </a:solidFill>
              </a:rPr>
              <a:t>eg</a:t>
            </a:r>
            <a:r>
              <a:rPr lang="en-US" sz="2800" dirty="0">
                <a:solidFill>
                  <a:srgbClr val="FF0000"/>
                </a:solidFill>
              </a:rPr>
              <a:t> BB, bb) </a:t>
            </a:r>
            <a:r>
              <a:rPr lang="en-US" sz="2800" dirty="0"/>
              <a:t>	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Image result for homozygous heterozyg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295400"/>
            <a:ext cx="605117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362200" y="3017293"/>
            <a:ext cx="1143000" cy="876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86400" y="3017293"/>
            <a:ext cx="1143000" cy="876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4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7. </a:t>
            </a:r>
            <a:r>
              <a:rPr lang="en-US" sz="2800" b="1" dirty="0" smtClean="0"/>
              <a:t>Heterozygous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Two </a:t>
            </a:r>
            <a:r>
              <a:rPr lang="en-US" sz="2800" dirty="0">
                <a:solidFill>
                  <a:srgbClr val="FF0000"/>
                </a:solidFill>
              </a:rPr>
              <a:t>different alleles (</a:t>
            </a:r>
            <a:r>
              <a:rPr lang="en-US" sz="2800" dirty="0" err="1">
                <a:solidFill>
                  <a:srgbClr val="FF0000"/>
                </a:solidFill>
              </a:rPr>
              <a:t>eg</a:t>
            </a:r>
            <a:r>
              <a:rPr lang="en-US" sz="2800" dirty="0">
                <a:solidFill>
                  <a:srgbClr val="FF0000"/>
                </a:solidFill>
              </a:rPr>
              <a:t> Bb) 	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Image result for homozygous heterozyg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295400"/>
            <a:ext cx="605117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000500" y="3017293"/>
            <a:ext cx="1143000" cy="876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4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8. </a:t>
            </a:r>
            <a:r>
              <a:rPr lang="en-US" sz="2800" b="1" dirty="0" smtClean="0"/>
              <a:t>Genotype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Genetic </a:t>
            </a:r>
            <a:r>
              <a:rPr lang="en-US" sz="2800" dirty="0">
                <a:solidFill>
                  <a:srgbClr val="FF0000"/>
                </a:solidFill>
              </a:rPr>
              <a:t>makeup of a specific set of genes (</a:t>
            </a:r>
            <a:r>
              <a:rPr lang="en-US" sz="2800" dirty="0" err="1">
                <a:solidFill>
                  <a:srgbClr val="FF0000"/>
                </a:solidFill>
              </a:rPr>
              <a:t>eg</a:t>
            </a:r>
            <a:r>
              <a:rPr lang="en-US" sz="2800" dirty="0">
                <a:solidFill>
                  <a:srgbClr val="FF0000"/>
                </a:solidFill>
              </a:rPr>
              <a:t> BB, Bb, bb) </a:t>
            </a:r>
            <a:r>
              <a:rPr lang="en-US" sz="2800" dirty="0"/>
              <a:t>	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770" y="1692070"/>
            <a:ext cx="5876459" cy="371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1157</Words>
  <Application>Microsoft Office PowerPoint</Application>
  <PresentationFormat>On-screen Show (4:3)</PresentationFormat>
  <Paragraphs>198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Capistrano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CUSD</dc:creator>
  <cp:lastModifiedBy>CUSD</cp:lastModifiedBy>
  <cp:revision>42</cp:revision>
  <cp:lastPrinted>2017-01-26T21:57:18Z</cp:lastPrinted>
  <dcterms:created xsi:type="dcterms:W3CDTF">2017-01-25T18:34:57Z</dcterms:created>
  <dcterms:modified xsi:type="dcterms:W3CDTF">2018-03-03T00:49:39Z</dcterms:modified>
</cp:coreProperties>
</file>