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7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7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0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3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4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6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6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7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1189-C164-4544-BF2E-E634B0384A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5051-ADCB-43BB-8392-2C80B0BE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7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10550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Grading Rubric</a:t>
            </a:r>
          </a:p>
          <a:p>
            <a:pPr algn="ctr"/>
            <a:r>
              <a:rPr lang="en-US" sz="5400" b="1" dirty="0"/>
              <a:t>Lab: Blood Type Fingerprint Mystery</a:t>
            </a:r>
          </a:p>
          <a:p>
            <a:pPr algn="ctr"/>
            <a:r>
              <a:rPr lang="en-US" sz="4400" dirty="0"/>
              <a:t>HONORS BIOLOGY: UNIT </a:t>
            </a:r>
            <a:r>
              <a:rPr lang="en-US" sz="4400" dirty="0" smtClean="0"/>
              <a:t>6</a:t>
            </a:r>
          </a:p>
          <a:p>
            <a:pPr algn="ctr"/>
            <a:endParaRPr lang="en-US" sz="3600" dirty="0"/>
          </a:p>
          <a:p>
            <a:pPr algn="ctr"/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Total Point = 59</a:t>
            </a:r>
            <a:endParaRPr lang="en-US" sz="4800" b="1" dirty="0">
              <a:solidFill>
                <a:srgbClr val="FF0000"/>
              </a:solidFill>
            </a:endParaRPr>
          </a:p>
          <a:p>
            <a:pPr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4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7. What other </a:t>
            </a:r>
            <a:r>
              <a:rPr lang="en-US" sz="2800" b="1" dirty="0"/>
              <a:t>information</a:t>
            </a:r>
            <a:r>
              <a:rPr lang="en-US" sz="2800" dirty="0"/>
              <a:t> would you want if you are the attorney trying to convict and/or defend this suspect? Why would you want this information? (</a:t>
            </a:r>
            <a:r>
              <a:rPr lang="en-US" sz="2800" i="1" dirty="0"/>
              <a:t>List at least </a:t>
            </a:r>
            <a:r>
              <a:rPr lang="en-US" sz="2800" b="1" i="1" u="sng" dirty="0"/>
              <a:t>three</a:t>
            </a:r>
            <a:r>
              <a:rPr lang="en-US" sz="2800" b="1" i="1" dirty="0"/>
              <a:t> </a:t>
            </a:r>
            <a:r>
              <a:rPr lang="en-US" sz="2800" i="1" dirty="0"/>
              <a:t>and explain why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Interview with suspects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Check suspects for recent injuries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DNA </a:t>
            </a:r>
            <a:r>
              <a:rPr lang="en-US" sz="2800" dirty="0" smtClean="0">
                <a:solidFill>
                  <a:srgbClr val="FF0000"/>
                </a:solidFill>
              </a:rPr>
              <a:t>sample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Check fingerprints of people frequently touching case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Evidence that blood and fingerprint came from same person?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 probability of having each blood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Are there any other possible suspects?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3 Points (1 point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ood types chart most and least comm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625"/>
            <a:ext cx="44386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lood types ABO and Rh factor chart most and least com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36491"/>
            <a:ext cx="6324600" cy="329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5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CER (Claim/Evidence/Reasoning)</a:t>
            </a:r>
            <a:endParaRPr lang="en-US" sz="2800" dirty="0"/>
          </a:p>
          <a:p>
            <a:pPr algn="ctr"/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05033"/>
              </p:ext>
            </p:extLst>
          </p:nvPr>
        </p:nvGraphicFramePr>
        <p:xfrm>
          <a:off x="374072" y="838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1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#10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Rh factor and fingerprint match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89563"/>
              </p:ext>
            </p:extLst>
          </p:nvPr>
        </p:nvGraphicFramePr>
        <p:xfrm>
          <a:off x="4710546" y="838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2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#1</a:t>
                      </a:r>
                      <a:endParaRPr lang="en-US" sz="3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 blood type &amp;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fingerprint, but not Rh factor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 will vary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472094"/>
              </p:ext>
            </p:extLst>
          </p:nvPr>
        </p:nvGraphicFramePr>
        <p:xfrm>
          <a:off x="380999" y="2743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3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#9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 Rh factor and fingerprint match</a:t>
                      </a: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13579"/>
              </p:ext>
            </p:extLst>
          </p:nvPr>
        </p:nvGraphicFramePr>
        <p:xfrm>
          <a:off x="4717473" y="27432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4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#3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 and Rh factor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match, but not fingerprint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0015"/>
              </p:ext>
            </p:extLst>
          </p:nvPr>
        </p:nvGraphicFramePr>
        <p:xfrm>
          <a:off x="380999" y="45720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5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#2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Rh factor and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</a:t>
                      </a:r>
                      <a:endParaRPr lang="en-US" sz="7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45107"/>
              </p:ext>
            </p:extLst>
          </p:nvPr>
        </p:nvGraphicFramePr>
        <p:xfrm>
          <a:off x="4717473" y="4572000"/>
          <a:ext cx="419792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304"/>
                <a:gridCol w="2368623"/>
              </a:tblGrid>
              <a:tr h="39444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6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458" marR="52458" marT="0" marB="0"/>
                </a:tc>
              </a:tr>
              <a:tr h="493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#8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Evidence: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type,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Rh factor and fingerprint match</a:t>
                      </a:r>
                      <a:endParaRPr lang="en-US" sz="7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  <a:tr h="394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Reasoning: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458" marR="52458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65764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18 Points (6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" y="193964"/>
            <a:ext cx="8686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8800" dirty="0" smtClean="0"/>
              <a:t>Total Points </a:t>
            </a:r>
            <a:r>
              <a:rPr lang="en-US" sz="8800" smtClean="0"/>
              <a:t>= 59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76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 Table #1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45660"/>
              </p:ext>
            </p:extLst>
          </p:nvPr>
        </p:nvGraphicFramePr>
        <p:xfrm>
          <a:off x="228600" y="692497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03074"/>
                <a:gridCol w="16764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Rh+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54389"/>
              </p:ext>
            </p:extLst>
          </p:nvPr>
        </p:nvGraphicFramePr>
        <p:xfrm>
          <a:off x="4558145" y="4495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16929"/>
                <a:gridCol w="1662545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Rh-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6640"/>
              </p:ext>
            </p:extLst>
          </p:nvPr>
        </p:nvGraphicFramePr>
        <p:xfrm>
          <a:off x="242455" y="2590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089219"/>
                <a:gridCol w="1690255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Rh-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05982"/>
              </p:ext>
            </p:extLst>
          </p:nvPr>
        </p:nvGraphicFramePr>
        <p:xfrm>
          <a:off x="4572000" y="2590800"/>
          <a:ext cx="3962400" cy="181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03074"/>
                <a:gridCol w="16764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Must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Rh+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47178"/>
              </p:ext>
            </p:extLst>
          </p:nvPr>
        </p:nvGraphicFramePr>
        <p:xfrm>
          <a:off x="4572000" y="685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79274"/>
                <a:gridCol w="16002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be A or AB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Rh+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51446"/>
              </p:ext>
            </p:extLst>
          </p:nvPr>
        </p:nvGraphicFramePr>
        <p:xfrm>
          <a:off x="228600" y="4495800"/>
          <a:ext cx="3962400" cy="175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26"/>
                <a:gridCol w="1103074"/>
                <a:gridCol w="1676400"/>
              </a:tblGrid>
              <a:tr h="2189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Agglutination (yes/no)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this tell you?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Anti-A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Anti-B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be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2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Anti-D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Rh-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12 Points (2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76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 Table #1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6 Points (3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57956"/>
              </p:ext>
            </p:extLst>
          </p:nvPr>
        </p:nvGraphicFramePr>
        <p:xfrm>
          <a:off x="242454" y="507833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955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Whorl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80974"/>
              </p:ext>
            </p:extLst>
          </p:nvPr>
        </p:nvGraphicFramePr>
        <p:xfrm>
          <a:off x="263236" y="2489033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21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Loop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22127"/>
              </p:ext>
            </p:extLst>
          </p:nvPr>
        </p:nvGraphicFramePr>
        <p:xfrm>
          <a:off x="228600" y="44958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Loop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04345"/>
              </p:ext>
            </p:extLst>
          </p:nvPr>
        </p:nvGraphicFramePr>
        <p:xfrm>
          <a:off x="4606636" y="44958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81764"/>
              </p:ext>
            </p:extLst>
          </p:nvPr>
        </p:nvGraphicFramePr>
        <p:xfrm>
          <a:off x="4585854" y="25146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95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Whorl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31486"/>
              </p:ext>
            </p:extLst>
          </p:nvPr>
        </p:nvGraphicFramePr>
        <p:xfrm>
          <a:off x="4578927" y="533400"/>
          <a:ext cx="4177146" cy="185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150"/>
                <a:gridCol w="2258996"/>
              </a:tblGrid>
              <a:tr h="3154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Fingerprint pattern found at scene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observations about fingerprints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95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vary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80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Analysis Questions: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/>
              <a:t>does the information tell you about </a:t>
            </a:r>
            <a:r>
              <a:rPr lang="en-US" sz="2800" b="1" dirty="0"/>
              <a:t>blood type</a:t>
            </a:r>
            <a:r>
              <a:rPr lang="en-US" sz="2800" dirty="0"/>
              <a:t>?  Support with evidence</a:t>
            </a:r>
            <a:r>
              <a:rPr lang="en-US" sz="2800" dirty="0" smtClean="0"/>
              <a:t>.     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It is fairly simple to determines someone's blood type (A, B, AB, or 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There are total of 8 different possible combinations of ABO + Rh factor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Blood type can be used to identify an individual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There are 2 factors we can determine with blood samples (ABO Rh factor)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2800" dirty="0" smtClean="0"/>
              <a:t>What </a:t>
            </a:r>
            <a:r>
              <a:rPr lang="en-US" sz="2800" dirty="0"/>
              <a:t>is the </a:t>
            </a:r>
            <a:r>
              <a:rPr lang="en-US" sz="2800" b="1" dirty="0"/>
              <a:t>genotype</a:t>
            </a:r>
            <a:r>
              <a:rPr lang="en-US" sz="2800" dirty="0"/>
              <a:t> for the fingerprints found at the scene? </a:t>
            </a:r>
            <a:r>
              <a:rPr lang="en-US" sz="2800" i="1" dirty="0"/>
              <a:t>Support with evidence</a:t>
            </a:r>
            <a:r>
              <a:rPr lang="en-US" sz="2800" dirty="0"/>
              <a:t>.</a:t>
            </a:r>
          </a:p>
          <a:p>
            <a:pPr marL="514350" indent="-514350">
              <a:buAutoNum type="arabicPeriod" startAt="2"/>
            </a:pPr>
            <a:endParaRPr lang="en-US" sz="2800" dirty="0" smtClean="0"/>
          </a:p>
          <a:p>
            <a:r>
              <a:rPr lang="en-US" sz="2800" dirty="0" smtClean="0"/>
              <a:t>Station #1: </a:t>
            </a:r>
            <a:r>
              <a:rPr lang="en-US" sz="2800" dirty="0" smtClean="0">
                <a:solidFill>
                  <a:srgbClr val="FF0000"/>
                </a:solidFill>
              </a:rPr>
              <a:t>LL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/>
              <a:t>Whorl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Evidence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</a:p>
          <a:p>
            <a:r>
              <a:rPr lang="en-US" sz="2800" dirty="0" smtClean="0"/>
              <a:t>Station #2: </a:t>
            </a:r>
            <a:r>
              <a:rPr lang="en-US" sz="2800" dirty="0" err="1" smtClean="0">
                <a:solidFill>
                  <a:srgbClr val="FF0000"/>
                </a:solidFill>
              </a:rPr>
              <a:t>ll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smtClean="0"/>
              <a:t>Arch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Evidence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</a:p>
          <a:p>
            <a:r>
              <a:rPr lang="en-US" sz="2800" dirty="0" smtClean="0"/>
              <a:t>Station #3: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Ll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smtClean="0"/>
              <a:t>Loop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Evidence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  <a:endParaRPr lang="en-US" sz="2800" dirty="0" smtClean="0"/>
          </a:p>
          <a:p>
            <a:r>
              <a:rPr lang="en-US" sz="2800" dirty="0" smtClean="0"/>
              <a:t>Station #4: </a:t>
            </a:r>
            <a:r>
              <a:rPr lang="en-US" sz="2800" dirty="0">
                <a:solidFill>
                  <a:srgbClr val="FF0000"/>
                </a:solidFill>
              </a:rPr>
              <a:t>LL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/>
              <a:t>Whorl</a:t>
            </a:r>
            <a:r>
              <a:rPr lang="en-US" sz="2800" dirty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Evidence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  <a:endParaRPr lang="en-US" sz="2800" dirty="0" smtClean="0"/>
          </a:p>
          <a:p>
            <a:r>
              <a:rPr lang="en-US" sz="2800" dirty="0" smtClean="0"/>
              <a:t>Station #5: </a:t>
            </a:r>
            <a:r>
              <a:rPr lang="en-US" sz="2800" dirty="0" err="1">
                <a:solidFill>
                  <a:srgbClr val="FF0000"/>
                </a:solidFill>
              </a:rPr>
              <a:t>Ll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/>
              <a:t>Loop</a:t>
            </a:r>
            <a:r>
              <a:rPr lang="en-US" sz="2800" dirty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Evidence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  <a:endParaRPr lang="en-US" sz="2800" dirty="0" smtClean="0"/>
          </a:p>
          <a:p>
            <a:r>
              <a:rPr lang="en-US" sz="2800" dirty="0" smtClean="0"/>
              <a:t>Station #6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>
                <a:solidFill>
                  <a:srgbClr val="FF0000"/>
                </a:solidFill>
              </a:rPr>
              <a:t>ll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/>
              <a:t>Arch</a:t>
            </a:r>
            <a:r>
              <a:rPr lang="en-US" sz="2800" dirty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Evidence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Answers will vary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 (2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What possible fingerprint type(s) could the suspect’s </a:t>
            </a:r>
            <a:r>
              <a:rPr lang="en-US" sz="2800" u="sng" dirty="0"/>
              <a:t>parents</a:t>
            </a:r>
            <a:r>
              <a:rPr lang="en-US" sz="2800" dirty="0"/>
              <a:t> have?  (</a:t>
            </a:r>
            <a:r>
              <a:rPr lang="en-US" sz="2800" i="1" dirty="0"/>
              <a:t>Show Punnett square(s) to explain</a:t>
            </a:r>
            <a:r>
              <a:rPr lang="en-US" sz="2800" dirty="0"/>
              <a:t>)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Arch (</a:t>
            </a:r>
            <a:r>
              <a:rPr lang="en-US" sz="2800" dirty="0" err="1" smtClean="0"/>
              <a:t>ll</a:t>
            </a:r>
            <a:r>
              <a:rPr lang="en-US" sz="2800" dirty="0" smtClean="0"/>
              <a:t>):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  or  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Loop (</a:t>
            </a:r>
            <a:r>
              <a:rPr lang="en-US" sz="2800" dirty="0" err="1" smtClean="0"/>
              <a:t>Ll</a:t>
            </a:r>
            <a:r>
              <a:rPr lang="en-US" sz="2800" dirty="0" smtClean="0"/>
              <a:t>):  </a:t>
            </a:r>
            <a:r>
              <a:rPr lang="en-US" sz="2800" b="1" dirty="0" smtClean="0">
                <a:solidFill>
                  <a:srgbClr val="FF0000"/>
                </a:solidFill>
              </a:rPr>
              <a:t>LL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or  </a:t>
            </a:r>
            <a:r>
              <a:rPr lang="en-US" sz="2800" b="1" dirty="0" smtClean="0">
                <a:solidFill>
                  <a:srgbClr val="FF0000"/>
                </a:solidFill>
              </a:rPr>
              <a:t> LL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Whorl (LL):  </a:t>
            </a:r>
            <a:r>
              <a:rPr lang="en-US" sz="2800" b="1" dirty="0" smtClean="0">
                <a:solidFill>
                  <a:srgbClr val="FF0000"/>
                </a:solidFill>
              </a:rPr>
              <a:t>LL x LL 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</a:rPr>
              <a:t>  LL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 or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r>
              <a:rPr lang="en-US" sz="2800" b="1" dirty="0" smtClean="0">
                <a:solidFill>
                  <a:srgbClr val="FF0000"/>
                </a:solidFill>
              </a:rPr>
              <a:t> x </a:t>
            </a:r>
            <a:r>
              <a:rPr lang="en-US" sz="2800" b="1" dirty="0" err="1" smtClean="0">
                <a:solidFill>
                  <a:srgbClr val="FF0000"/>
                </a:solidFill>
              </a:rPr>
              <a:t>Ll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/>
              <a:t> 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562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 </a:t>
            </a:r>
          </a:p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2 points </a:t>
            </a:r>
            <a:r>
              <a:rPr lang="en-US" sz="2800" dirty="0" smtClean="0">
                <a:solidFill>
                  <a:srgbClr val="FF0000"/>
                </a:solidFill>
              </a:rPr>
              <a:t>for genotypes </a:t>
            </a:r>
            <a:r>
              <a:rPr lang="en-US" sz="2800" b="1" dirty="0" smtClean="0">
                <a:solidFill>
                  <a:srgbClr val="FF0000"/>
                </a:solidFill>
              </a:rPr>
              <a:t>&amp; 2 points </a:t>
            </a:r>
            <a:r>
              <a:rPr lang="en-US" sz="2800" dirty="0" smtClean="0">
                <a:solidFill>
                  <a:srgbClr val="FF0000"/>
                </a:solidFill>
              </a:rPr>
              <a:t>for Punnett squares)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15977"/>
              </p:ext>
            </p:extLst>
          </p:nvPr>
        </p:nvGraphicFramePr>
        <p:xfrm>
          <a:off x="6172200" y="2732633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84895"/>
              </p:ext>
            </p:extLst>
          </p:nvPr>
        </p:nvGraphicFramePr>
        <p:xfrm>
          <a:off x="8001000" y="2732633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27533"/>
              </p:ext>
            </p:extLst>
          </p:nvPr>
        </p:nvGraphicFramePr>
        <p:xfrm>
          <a:off x="7086600" y="2732633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032745"/>
              </p:ext>
            </p:extLst>
          </p:nvPr>
        </p:nvGraphicFramePr>
        <p:xfrm>
          <a:off x="7162800" y="39624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674009"/>
              </p:ext>
            </p:extLst>
          </p:nvPr>
        </p:nvGraphicFramePr>
        <p:xfrm>
          <a:off x="8077200" y="39624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88062"/>
              </p:ext>
            </p:extLst>
          </p:nvPr>
        </p:nvGraphicFramePr>
        <p:xfrm>
          <a:off x="6172200" y="39624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20006"/>
              </p:ext>
            </p:extLst>
          </p:nvPr>
        </p:nvGraphicFramePr>
        <p:xfrm>
          <a:off x="6172200" y="14478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43533"/>
              </p:ext>
            </p:extLst>
          </p:nvPr>
        </p:nvGraphicFramePr>
        <p:xfrm>
          <a:off x="8001000" y="14478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15442"/>
              </p:ext>
            </p:extLst>
          </p:nvPr>
        </p:nvGraphicFramePr>
        <p:xfrm>
          <a:off x="7086600" y="1447800"/>
          <a:ext cx="685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 </a:t>
            </a:r>
            <a:r>
              <a:rPr lang="en-US" sz="2800" b="1" dirty="0"/>
              <a:t>Blood type</a:t>
            </a:r>
            <a:r>
              <a:rPr lang="en-US" sz="2800" dirty="0"/>
              <a:t> is an example of what </a:t>
            </a:r>
            <a:r>
              <a:rPr lang="en-US" sz="2800" u="sng" dirty="0"/>
              <a:t>type</a:t>
            </a:r>
            <a:r>
              <a:rPr lang="en-US" sz="2800" dirty="0"/>
              <a:t> of </a:t>
            </a:r>
            <a:r>
              <a:rPr lang="en-US" sz="2800" b="1" dirty="0"/>
              <a:t>inheritance</a:t>
            </a:r>
            <a:r>
              <a:rPr lang="en-US" sz="2800" dirty="0"/>
              <a:t>?</a:t>
            </a:r>
          </a:p>
          <a:p>
            <a:r>
              <a:rPr lang="en-US" sz="2800" dirty="0"/>
              <a:t> </a:t>
            </a:r>
            <a:r>
              <a:rPr lang="en-US" sz="2800" dirty="0" smtClean="0">
                <a:solidFill>
                  <a:srgbClr val="FF0000"/>
                </a:solidFill>
              </a:rPr>
              <a:t>Multiple Alleles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phenotypes are there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genotypes are there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3 Points (1 point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Image result for ABO blood type geno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57" y="3418468"/>
            <a:ext cx="631828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5. </a:t>
            </a:r>
            <a:r>
              <a:rPr lang="en-US" sz="2800" b="1" dirty="0"/>
              <a:t>Fingerprints</a:t>
            </a:r>
            <a:r>
              <a:rPr lang="en-US" sz="2800" dirty="0"/>
              <a:t> are an example of what </a:t>
            </a:r>
            <a:r>
              <a:rPr lang="en-US" sz="2800" u="sng" dirty="0"/>
              <a:t>type</a:t>
            </a:r>
            <a:r>
              <a:rPr lang="en-US" sz="2800" dirty="0"/>
              <a:t> of </a:t>
            </a:r>
            <a:r>
              <a:rPr lang="en-US" sz="2800" b="1" dirty="0" smtClean="0"/>
              <a:t>inheritance</a:t>
            </a:r>
            <a:r>
              <a:rPr lang="en-US" sz="2800" dirty="0" smtClean="0"/>
              <a:t>?     </a:t>
            </a:r>
            <a:r>
              <a:rPr lang="en-US" sz="2800" dirty="0" smtClean="0">
                <a:solidFill>
                  <a:srgbClr val="FF0000"/>
                </a:solidFill>
              </a:rPr>
              <a:t>Incomplete Dominance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phenotypes are there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 </a:t>
            </a:r>
          </a:p>
          <a:p>
            <a:pPr lvl="1"/>
            <a:r>
              <a:rPr lang="en-US" sz="2800" dirty="0"/>
              <a:t>How many genotypes are there</a:t>
            </a:r>
            <a:r>
              <a:rPr lang="en-US" sz="2800" dirty="0" smtClean="0"/>
              <a:t>?   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3 Points (1 point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Image result for fingerprints 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56" y="3200400"/>
            <a:ext cx="61282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7856" y="5181600"/>
            <a:ext cx="612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ll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Ll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LL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6. Why does it make sense that only </a:t>
            </a:r>
            <a:r>
              <a:rPr lang="en-US" sz="2800" b="1" dirty="0"/>
              <a:t>5%</a:t>
            </a:r>
            <a:r>
              <a:rPr lang="en-US" sz="2800" dirty="0"/>
              <a:t> of the population has the </a:t>
            </a:r>
            <a:r>
              <a:rPr lang="en-US" sz="2800" b="1" dirty="0"/>
              <a:t>arch</a:t>
            </a:r>
            <a:r>
              <a:rPr lang="en-US" sz="2800" dirty="0"/>
              <a:t> pattern fingerprint?  </a:t>
            </a:r>
            <a:r>
              <a:rPr lang="en-US" sz="2800" i="1" dirty="0"/>
              <a:t>Explain</a:t>
            </a:r>
            <a:r>
              <a:rPr lang="en-US" sz="2800" dirty="0"/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The arch pattern is </a:t>
            </a:r>
            <a:r>
              <a:rPr lang="en-US" sz="2800" b="1" dirty="0" smtClean="0">
                <a:solidFill>
                  <a:srgbClr val="FF0000"/>
                </a:solidFill>
              </a:rPr>
              <a:t>homozygous recessive</a:t>
            </a:r>
            <a:r>
              <a:rPr lang="en-US" sz="2800" dirty="0" smtClean="0">
                <a:solidFill>
                  <a:srgbClr val="FF0000"/>
                </a:solidFill>
              </a:rPr>
              <a:t>.  You need two recessive alleles to have arch pattern.   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pPr lvl="1"/>
            <a:r>
              <a:rPr lang="en-US" sz="2800" dirty="0"/>
              <a:t>Why is the </a:t>
            </a:r>
            <a:r>
              <a:rPr lang="en-US" sz="2800" b="1" dirty="0"/>
              <a:t>Whorl</a:t>
            </a:r>
            <a:r>
              <a:rPr lang="en-US" sz="2800" dirty="0"/>
              <a:t> fingerprint pattern so prevalent (</a:t>
            </a:r>
            <a:r>
              <a:rPr lang="en-US" sz="2800" i="1" dirty="0"/>
              <a:t>common</a:t>
            </a:r>
            <a:r>
              <a:rPr lang="en-US" sz="2800" dirty="0"/>
              <a:t>)?  (</a:t>
            </a:r>
            <a:r>
              <a:rPr lang="en-US" sz="2800" i="1" dirty="0"/>
              <a:t>Use Mendel’s Principle of Dominance to </a:t>
            </a:r>
            <a:r>
              <a:rPr lang="en-US" sz="2800" i="1" dirty="0" smtClean="0"/>
              <a:t>explain)   </a:t>
            </a:r>
            <a:r>
              <a:rPr lang="en-US" sz="2800" i="1" dirty="0" smtClean="0">
                <a:solidFill>
                  <a:srgbClr val="FF0000"/>
                </a:solidFill>
              </a:rPr>
              <a:t>It is the </a:t>
            </a:r>
            <a:r>
              <a:rPr lang="en-US" sz="2800" b="1" i="1" dirty="0" smtClean="0">
                <a:solidFill>
                  <a:srgbClr val="FF0000"/>
                </a:solidFill>
              </a:rPr>
              <a:t>dominant</a:t>
            </a:r>
            <a:r>
              <a:rPr lang="en-US" sz="2800" i="1" dirty="0" smtClean="0">
                <a:solidFill>
                  <a:srgbClr val="FF0000"/>
                </a:solidFill>
              </a:rPr>
              <a:t> allele (form) of the gene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6248400"/>
            <a:ext cx="582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 (2 points each)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678</Words>
  <Application>Microsoft Office PowerPoint</Application>
  <PresentationFormat>On-screen Show (4:3)</PresentationFormat>
  <Paragraphs>263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Capistrano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CUSD</dc:creator>
  <cp:lastModifiedBy>CUSD</cp:lastModifiedBy>
  <cp:revision>33</cp:revision>
  <dcterms:created xsi:type="dcterms:W3CDTF">2019-02-13T16:45:22Z</dcterms:created>
  <dcterms:modified xsi:type="dcterms:W3CDTF">2020-02-19T19:20:44Z</dcterms:modified>
</cp:coreProperties>
</file>