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4660"/>
  </p:normalViewPr>
  <p:slideViewPr>
    <p:cSldViewPr>
      <p:cViewPr>
        <p:scale>
          <a:sx n="70" d="100"/>
          <a:sy n="70" d="100"/>
        </p:scale>
        <p:origin x="-15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2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624F-60B9-40D8-82B3-5ED719F5F445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C9DAD-4DBE-44EE-A80D-FBED1E3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DBA56-193A-47C1-8576-E5725F4CA345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3B2A9-99B2-442F-9144-59C6EE04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B2A9-99B2-442F-9144-59C6EE045C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3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3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D510-BD42-4C28-89BD-2CE07823B85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50E2-9B96-4BED-8375-3FC0694A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epigenetics/inheritanc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epigenetics/twins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earn.genetics.utah.edu/content/epigenetics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epigenetics/rats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earn.genetics.utah.edu/content/epigenetics/ra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epigenetics/nutrition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epigenetics/brain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earn.genetics.utah.edu/content/epigenetics/control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earn.genetics.utah.edu/content/epigenetics/control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learn.genetics.utah.edu/content/epigenetics/epi_learn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endParaRPr lang="en-US" sz="4000" kern="1400" dirty="0" smtClean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6000" kern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GRADING RUBRIC</a:t>
            </a:r>
            <a:endParaRPr lang="en-US" sz="6000" kern="1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US" sz="6000" kern="1400" dirty="0" smtClean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6000" kern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Lab</a:t>
            </a:r>
            <a:r>
              <a:rPr lang="en-US" sz="6000" kern="1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: </a:t>
            </a:r>
            <a:r>
              <a:rPr lang="en-US" sz="6000" kern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Epigenetics</a:t>
            </a:r>
            <a:endParaRPr lang="en-US" sz="3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4000" kern="1400" spc="27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HONORS BIOLOGY: UNIT 7</a:t>
            </a:r>
            <a:r>
              <a:rPr lang="en-US" sz="4000" dirty="0" smtClean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US" sz="3600" dirty="0">
              <a:ea typeface="Calibri"/>
              <a:cs typeface="Times New Roman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209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3. </a:t>
            </a:r>
            <a:r>
              <a:rPr lang="en-US" sz="2800" dirty="0"/>
              <a:t>What are the two functions of gene regulatory proteins?</a:t>
            </a:r>
          </a:p>
          <a:p>
            <a:pPr marL="514350" indent="-514350">
              <a:buAutoNum type="arabicPeriod"/>
            </a:pPr>
            <a:r>
              <a:rPr lang="en-US" sz="2800" u="sng" dirty="0" smtClean="0">
                <a:solidFill>
                  <a:srgbClr val="FF0000"/>
                </a:solidFill>
              </a:rPr>
              <a:t>SWITCH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SPECIFIC GENES </a:t>
            </a:r>
            <a:r>
              <a:rPr lang="en-US" sz="2800" b="1" dirty="0">
                <a:solidFill>
                  <a:srgbClr val="FF0000"/>
                </a:solidFill>
              </a:rPr>
              <a:t>ON</a:t>
            </a:r>
            <a:r>
              <a:rPr lang="en-US" sz="2800" dirty="0">
                <a:solidFill>
                  <a:srgbClr val="FF0000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OFF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2. RECRUIT ENZYMES THAT ADD AND </a:t>
            </a:r>
            <a:r>
              <a:rPr lang="en-US" sz="2800" u="sng" dirty="0">
                <a:solidFill>
                  <a:srgbClr val="FF0000"/>
                </a:solidFill>
              </a:rPr>
              <a:t>REMOVE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EPIGENETIC TAGS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121" name="Picture 1" descr="http://learn.genetics.utah.edu/content/epigenetics/memory/images/EpigenomeLearns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3" y="3113822"/>
            <a:ext cx="4129030" cy="29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learn.genetics.utah.edu/content/epigenetics/memory/images/EpigenomeLearns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79" y="3048000"/>
            <a:ext cx="3942641" cy="30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4. </a:t>
            </a:r>
            <a:r>
              <a:rPr lang="en-US" sz="2800" dirty="0"/>
              <a:t>Are epigenetic tags passed to daughter cells?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YES</a:t>
            </a:r>
            <a:r>
              <a:rPr lang="en-US" sz="2800" dirty="0">
                <a:solidFill>
                  <a:srgbClr val="FF0000"/>
                </a:solidFill>
              </a:rPr>
              <a:t>.  As cells grow and divide, cellular machinery faithfully copies epigenetic tags along with the DNA.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learn.genetics.utah.edu/content/epigenetics/memory/images/EpigenomeLearns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438400"/>
            <a:ext cx="6934200" cy="334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hlinkClick r:id="rId2"/>
              </a:rPr>
              <a:t>EPIGENETICS &amp; INHERITANCE</a:t>
            </a:r>
            <a:endParaRPr lang="en-US" sz="2800" dirty="0"/>
          </a:p>
          <a:p>
            <a:pPr lvl="0"/>
            <a:r>
              <a:rPr lang="en-US" sz="2800" dirty="0" smtClean="0"/>
              <a:t>1.  What </a:t>
            </a:r>
            <a:r>
              <a:rPr lang="en-US" sz="2800" dirty="0"/>
              <a:t>can be passed on to offspring besides just the DNA code?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Some epigenetic tags </a:t>
            </a:r>
            <a:r>
              <a:rPr lang="en-US" sz="2800" u="sng" dirty="0">
                <a:solidFill>
                  <a:srgbClr val="FF0000"/>
                </a:solidFill>
              </a:rPr>
              <a:t>remain</a:t>
            </a:r>
            <a:r>
              <a:rPr lang="en-US" sz="2800" dirty="0">
                <a:solidFill>
                  <a:srgbClr val="FF0000"/>
                </a:solidFill>
              </a:rPr>
              <a:t> in place as genetic information passes from generation to generation, a process called </a:t>
            </a:r>
            <a:r>
              <a:rPr lang="en-US" sz="2800" b="1" dirty="0">
                <a:solidFill>
                  <a:srgbClr val="FF0000"/>
                </a:solidFill>
              </a:rPr>
              <a:t>epigenetic inheritance</a:t>
            </a:r>
            <a:r>
              <a:rPr lang="en-US" sz="2800" dirty="0">
                <a:solidFill>
                  <a:srgbClr val="FF0000"/>
                </a:solidFill>
              </a:rPr>
              <a:t>. 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It </a:t>
            </a:r>
            <a:r>
              <a:rPr lang="en-US" sz="2800" dirty="0">
                <a:solidFill>
                  <a:srgbClr val="FF0000"/>
                </a:solidFill>
              </a:rPr>
              <a:t>means that a </a:t>
            </a:r>
            <a:r>
              <a:rPr lang="en-US" sz="2800" b="1" dirty="0">
                <a:solidFill>
                  <a:srgbClr val="FF0000"/>
                </a:solidFill>
              </a:rPr>
              <a:t>parent's</a:t>
            </a:r>
            <a:r>
              <a:rPr lang="en-US" sz="2800" dirty="0">
                <a:solidFill>
                  <a:srgbClr val="FF0000"/>
                </a:solidFill>
              </a:rPr>
              <a:t> experiences, in the form of epigenetic tags, can be </a:t>
            </a:r>
            <a:r>
              <a:rPr lang="en-US" sz="2800" u="sng" dirty="0">
                <a:solidFill>
                  <a:srgbClr val="FF0000"/>
                </a:solidFill>
              </a:rPr>
              <a:t>passed down</a:t>
            </a:r>
            <a:r>
              <a:rPr lang="en-US" sz="2800" dirty="0">
                <a:solidFill>
                  <a:srgbClr val="FF0000"/>
                </a:solidFill>
              </a:rPr>
              <a:t> to future generations.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2. </a:t>
            </a:r>
            <a:r>
              <a:rPr lang="en-US" sz="2800" dirty="0"/>
              <a:t>How does “reprogramming” work?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At certain times during </a:t>
            </a:r>
            <a:r>
              <a:rPr lang="en-US" sz="2800" dirty="0" smtClean="0">
                <a:solidFill>
                  <a:srgbClr val="FF0000"/>
                </a:solidFill>
              </a:rPr>
              <a:t>development, specialized </a:t>
            </a:r>
            <a:r>
              <a:rPr lang="en-US" sz="2800" dirty="0">
                <a:solidFill>
                  <a:srgbClr val="FF0000"/>
                </a:solidFill>
              </a:rPr>
              <a:t>cellular machinery scours the genome and </a:t>
            </a:r>
            <a:r>
              <a:rPr lang="en-US" sz="2800" u="sng" dirty="0">
                <a:solidFill>
                  <a:srgbClr val="FF0000"/>
                </a:solidFill>
              </a:rPr>
              <a:t>erases</a:t>
            </a:r>
            <a:r>
              <a:rPr lang="en-US" sz="2800" dirty="0">
                <a:solidFill>
                  <a:srgbClr val="FF0000"/>
                </a:solidFill>
              </a:rPr>
              <a:t> its </a:t>
            </a:r>
            <a:r>
              <a:rPr lang="en-US" sz="2800" b="1" dirty="0">
                <a:solidFill>
                  <a:srgbClr val="FF0000"/>
                </a:solidFill>
              </a:rPr>
              <a:t>epigenetic tags</a:t>
            </a:r>
            <a:r>
              <a:rPr lang="en-US" sz="2800" dirty="0">
                <a:solidFill>
                  <a:srgbClr val="FF0000"/>
                </a:solidFill>
              </a:rPr>
              <a:t> in order to return the cells to a genetic "blank slate." Yet, for a small minority of genes, epigenetic tags make it through this process and pass unchanged from parent to offspring.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aby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0" y="3429000"/>
            <a:ext cx="7059341" cy="33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3. </a:t>
            </a:r>
            <a:r>
              <a:rPr lang="en-US" sz="2800" dirty="0"/>
              <a:t>How does this apply to epigenetics?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Reprogramming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smtClean="0">
                <a:solidFill>
                  <a:srgbClr val="FF0000"/>
                </a:solidFill>
              </a:rPr>
              <a:t>resets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the epigenome of the early embryo so that </a:t>
            </a:r>
            <a:r>
              <a:rPr lang="en-US" sz="2800" dirty="0" smtClean="0">
                <a:solidFill>
                  <a:srgbClr val="FF0000"/>
                </a:solidFill>
              </a:rPr>
              <a:t>it </a:t>
            </a:r>
            <a:r>
              <a:rPr lang="en-US" sz="2800" dirty="0">
                <a:solidFill>
                  <a:srgbClr val="FF0000"/>
                </a:solidFill>
              </a:rPr>
              <a:t>can form every type of cell in the body.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>
                <a:solidFill>
                  <a:srgbClr val="FF0000"/>
                </a:solidFill>
              </a:rPr>
              <a:t>order to pass to the next generation, epigenetic tags must avoid being erased during reprogramming.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4. </a:t>
            </a:r>
            <a:r>
              <a:rPr lang="en-US" sz="2800" dirty="0"/>
              <a:t>Describe two examples of epigenetic inheritance.  Include one human and one non-human example.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1. Gestational diabetes</a:t>
            </a:r>
            <a:r>
              <a:rPr lang="en-US" sz="2800" dirty="0">
                <a:solidFill>
                  <a:srgbClr val="FF0000"/>
                </a:solidFill>
              </a:rPr>
              <a:t>:  </a:t>
            </a:r>
            <a:r>
              <a:rPr lang="en-US" sz="2800" dirty="0" smtClean="0">
                <a:solidFill>
                  <a:srgbClr val="FF0000"/>
                </a:solidFill>
              </a:rPr>
              <a:t>Hormone-triggered </a:t>
            </a:r>
            <a:r>
              <a:rPr lang="en-US" sz="2800" dirty="0">
                <a:solidFill>
                  <a:srgbClr val="FF0000"/>
                </a:solidFill>
              </a:rPr>
              <a:t>type of diabetes during </a:t>
            </a:r>
            <a:r>
              <a:rPr lang="en-US" sz="2800" dirty="0" smtClean="0">
                <a:solidFill>
                  <a:srgbClr val="FF0000"/>
                </a:solidFill>
              </a:rPr>
              <a:t>pregnancy. </a:t>
            </a:r>
            <a:r>
              <a:rPr lang="en-US" sz="2800" dirty="0">
                <a:solidFill>
                  <a:srgbClr val="FF0000"/>
                </a:solidFill>
              </a:rPr>
              <a:t>When the mother has gestational diabetes, the developing fetus is exposed to high levels of the sugar glucose. High glucose levels </a:t>
            </a:r>
            <a:r>
              <a:rPr lang="en-US" sz="2800" u="sng" dirty="0">
                <a:solidFill>
                  <a:srgbClr val="FF0000"/>
                </a:solidFill>
              </a:rPr>
              <a:t>trigger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epigenetic changes </a:t>
            </a:r>
            <a:r>
              <a:rPr lang="en-US" sz="2800" dirty="0">
                <a:solidFill>
                  <a:srgbClr val="FF0000"/>
                </a:solidFill>
              </a:rPr>
              <a:t>in the daughter's DNA, increasing the likelihood that she will develop gestational diabetes herself.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Nurturing behavior in rats</a:t>
            </a:r>
            <a:r>
              <a:rPr lang="en-US" sz="2800" dirty="0">
                <a:solidFill>
                  <a:srgbClr val="FF0000"/>
                </a:solidFill>
              </a:rPr>
              <a:t>: Rat pups who receive </a:t>
            </a:r>
            <a:r>
              <a:rPr lang="en-US" sz="2800" u="sng" dirty="0">
                <a:solidFill>
                  <a:srgbClr val="FF0000"/>
                </a:solidFill>
              </a:rPr>
              <a:t>high</a:t>
            </a:r>
            <a:r>
              <a:rPr lang="en-US" sz="2800" dirty="0">
                <a:solidFill>
                  <a:srgbClr val="FF0000"/>
                </a:solidFill>
              </a:rPr>
              <a:t> or </a:t>
            </a:r>
            <a:r>
              <a:rPr lang="en-US" sz="2800" u="sng" dirty="0">
                <a:solidFill>
                  <a:srgbClr val="FF0000"/>
                </a:solidFill>
              </a:rPr>
              <a:t>low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nurturing</a:t>
            </a:r>
            <a:r>
              <a:rPr lang="en-US" sz="2800" dirty="0">
                <a:solidFill>
                  <a:srgbClr val="FF0000"/>
                </a:solidFill>
              </a:rPr>
              <a:t> from their mothers develop </a:t>
            </a:r>
            <a:r>
              <a:rPr lang="en-US" sz="2800" b="1" dirty="0">
                <a:solidFill>
                  <a:srgbClr val="FF0000"/>
                </a:solidFill>
              </a:rPr>
              <a:t>epigenetic differences </a:t>
            </a:r>
            <a:r>
              <a:rPr lang="en-US" sz="2800" dirty="0">
                <a:solidFill>
                  <a:srgbClr val="FF0000"/>
                </a:solidFill>
              </a:rPr>
              <a:t>that affect their response to stress later in life.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When </a:t>
            </a:r>
            <a:r>
              <a:rPr lang="en-US" sz="2800" dirty="0">
                <a:solidFill>
                  <a:srgbClr val="FF0000"/>
                </a:solidFill>
              </a:rPr>
              <a:t>the female pups become mothers themselves, the ones that received high quality care become high nurturing mothers. And the ones that received low quality care become low nurturing mothers.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1663" t="33122" r="22298" b="19108"/>
          <a:stretch/>
        </p:blipFill>
        <p:spPr bwMode="auto">
          <a:xfrm>
            <a:off x="457200" y="4191000"/>
            <a:ext cx="40386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1485" t="32484" r="22477" b="19109"/>
          <a:stretch/>
        </p:blipFill>
        <p:spPr bwMode="auto">
          <a:xfrm>
            <a:off x="4876800" y="4191000"/>
            <a:ext cx="38100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5. How </a:t>
            </a:r>
            <a:r>
              <a:rPr lang="en-US" sz="2800" dirty="0"/>
              <a:t>can epigenetics affect evolution?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genome</a:t>
            </a:r>
            <a:r>
              <a:rPr lang="en-US" sz="2800" dirty="0">
                <a:solidFill>
                  <a:srgbClr val="FF0000"/>
                </a:solidFill>
              </a:rPr>
              <a:t> changes </a:t>
            </a:r>
            <a:r>
              <a:rPr lang="en-US" sz="2800" u="sng" dirty="0">
                <a:solidFill>
                  <a:srgbClr val="FF0000"/>
                </a:solidFill>
              </a:rPr>
              <a:t>slowly</a:t>
            </a:r>
            <a:r>
              <a:rPr lang="en-US" sz="2800" dirty="0">
                <a:solidFill>
                  <a:srgbClr val="FF0000"/>
                </a:solidFill>
              </a:rPr>
              <a:t>, through the processes of random mutation and natural selection. It takes many generations for a genetic trait to become common in a population.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epigenome, </a:t>
            </a:r>
            <a:r>
              <a:rPr lang="en-US" sz="2800" dirty="0">
                <a:solidFill>
                  <a:srgbClr val="FF0000"/>
                </a:solidFill>
              </a:rPr>
              <a:t>on the other hand, can change </a:t>
            </a:r>
            <a:r>
              <a:rPr lang="en-US" sz="2800" u="sng" dirty="0">
                <a:solidFill>
                  <a:srgbClr val="FF0000"/>
                </a:solidFill>
              </a:rPr>
              <a:t>rapidly</a:t>
            </a:r>
            <a:r>
              <a:rPr lang="en-US" sz="2800" dirty="0">
                <a:solidFill>
                  <a:srgbClr val="FF0000"/>
                </a:solidFill>
              </a:rPr>
              <a:t> in response to signals from the </a:t>
            </a:r>
            <a:r>
              <a:rPr lang="en-US" sz="2800" dirty="0" smtClean="0">
                <a:solidFill>
                  <a:srgbClr val="FF0000"/>
                </a:solidFill>
              </a:rPr>
              <a:t>environment.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Epigenetic </a:t>
            </a:r>
            <a:r>
              <a:rPr lang="en-US" sz="2800" dirty="0">
                <a:solidFill>
                  <a:srgbClr val="FF0000"/>
                </a:solidFill>
              </a:rPr>
              <a:t>inheritance may allow an organism to continually adjust its gene expression to fit its </a:t>
            </a:r>
            <a:r>
              <a:rPr lang="en-US" sz="2800" u="sng" dirty="0">
                <a:solidFill>
                  <a:srgbClr val="FF0000"/>
                </a:solidFill>
              </a:rPr>
              <a:t>environment</a:t>
            </a:r>
            <a:r>
              <a:rPr lang="en-US" sz="2800" dirty="0">
                <a:solidFill>
                  <a:srgbClr val="FF0000"/>
                </a:solidFill>
              </a:rPr>
              <a:t> - without changing its DNA code.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hlinkClick r:id="rId2"/>
              </a:rPr>
              <a:t>IDENTICAL TWINS: PINPOINTING ENVIRONMENTAL IMPACT ON THE EPIGENOME</a:t>
            </a:r>
            <a:endParaRPr lang="en-US" sz="2800" dirty="0"/>
          </a:p>
          <a:p>
            <a:pPr lvl="0"/>
            <a:r>
              <a:rPr lang="en-US" sz="2800" dirty="0" smtClean="0"/>
              <a:t>1. Often</a:t>
            </a:r>
            <a:r>
              <a:rPr lang="en-US" sz="2800" dirty="0"/>
              <a:t>, the physical characteristics of genetically identical twins become increasingly different as they age, even at the molecular level. Explain why this is so. (use the terms "environment" and "epigenome")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Twins share the </a:t>
            </a:r>
            <a:r>
              <a:rPr lang="en-US" sz="2800" u="sng" dirty="0">
                <a:solidFill>
                  <a:srgbClr val="FF0000"/>
                </a:solidFill>
              </a:rPr>
              <a:t>same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genes</a:t>
            </a:r>
            <a:r>
              <a:rPr lang="en-US" sz="2800" dirty="0">
                <a:solidFill>
                  <a:srgbClr val="FF0000"/>
                </a:solidFill>
              </a:rPr>
              <a:t> but their </a:t>
            </a:r>
            <a:r>
              <a:rPr lang="en-US" sz="2800" b="1" dirty="0">
                <a:solidFill>
                  <a:srgbClr val="FF0000"/>
                </a:solidFill>
              </a:rPr>
              <a:t>environments</a:t>
            </a:r>
            <a:r>
              <a:rPr lang="en-US" sz="2800" dirty="0">
                <a:solidFill>
                  <a:srgbClr val="FF0000"/>
                </a:solidFill>
              </a:rPr>
              <a:t> become more </a:t>
            </a:r>
            <a:r>
              <a:rPr lang="en-US" sz="2800" u="sng" dirty="0">
                <a:solidFill>
                  <a:srgbClr val="FF0000"/>
                </a:solidFill>
              </a:rPr>
              <a:t>different</a:t>
            </a:r>
            <a:r>
              <a:rPr lang="en-US" sz="2800" dirty="0">
                <a:solidFill>
                  <a:srgbClr val="FF0000"/>
                </a:solidFill>
              </a:rPr>
              <a:t> as they age.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This </a:t>
            </a:r>
            <a:r>
              <a:rPr lang="en-US" sz="2800" dirty="0">
                <a:solidFill>
                  <a:srgbClr val="FF0000"/>
                </a:solidFill>
              </a:rPr>
              <a:t>causes each of the epigenomes to react differently and change the regulation of specific genes over time.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2. Name </a:t>
            </a:r>
            <a:r>
              <a:rPr lang="en-US" sz="2800" dirty="0"/>
              <a:t>3-4 environmental factors that influence the epigenome.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Diet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Differences in physical activity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Exposure to toxins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Stress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hlinkClick r:id="rId2"/>
              </a:rPr>
              <a:t>THE EPIGENOME AT A GLANCE</a:t>
            </a:r>
            <a:endParaRPr lang="en-US" sz="2800" dirty="0"/>
          </a:p>
          <a:p>
            <a:pPr lvl="0"/>
            <a:r>
              <a:rPr lang="en-US" sz="2800" dirty="0" smtClean="0"/>
              <a:t>1. What </a:t>
            </a:r>
            <a:r>
              <a:rPr lang="en-US" sz="2800" dirty="0"/>
              <a:t>is the epigenome?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It is a “second layer” of structure of </a:t>
            </a:r>
            <a:r>
              <a:rPr lang="en-US" sz="2800" dirty="0" smtClean="0">
                <a:solidFill>
                  <a:srgbClr val="FF0000"/>
                </a:solidFill>
              </a:rPr>
              <a:t>DNA- the </a:t>
            </a:r>
            <a:r>
              <a:rPr lang="en-US" sz="2800" b="1" dirty="0">
                <a:solidFill>
                  <a:srgbClr val="FF0000"/>
                </a:solidFill>
              </a:rPr>
              <a:t>histones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chemical tags </a:t>
            </a:r>
            <a:r>
              <a:rPr lang="en-US" sz="2800" dirty="0">
                <a:solidFill>
                  <a:srgbClr val="FF0000"/>
                </a:solidFill>
              </a:rPr>
              <a:t>causes </a:t>
            </a:r>
            <a:r>
              <a:rPr lang="en-US" sz="2800" b="1" dirty="0">
                <a:solidFill>
                  <a:srgbClr val="FF0000"/>
                </a:solidFill>
              </a:rPr>
              <a:t>genes</a:t>
            </a:r>
            <a:r>
              <a:rPr lang="en-US" sz="2800" dirty="0">
                <a:solidFill>
                  <a:srgbClr val="FF0000"/>
                </a:solidFill>
              </a:rPr>
              <a:t> to be turned </a:t>
            </a:r>
            <a:r>
              <a:rPr lang="en-US" sz="2800" u="sng" dirty="0">
                <a:solidFill>
                  <a:srgbClr val="FF0000"/>
                </a:solidFill>
              </a:rPr>
              <a:t>on</a:t>
            </a:r>
            <a:r>
              <a:rPr lang="en-US" sz="2800" dirty="0">
                <a:solidFill>
                  <a:srgbClr val="FF0000"/>
                </a:solidFill>
              </a:rPr>
              <a:t> or </a:t>
            </a:r>
            <a:r>
              <a:rPr lang="en-US" sz="2800" u="sng" dirty="0">
                <a:solidFill>
                  <a:srgbClr val="FF0000"/>
                </a:solidFill>
              </a:rPr>
              <a:t>off</a:t>
            </a:r>
            <a:r>
              <a:rPr lang="en-US" sz="2800" dirty="0">
                <a:solidFill>
                  <a:srgbClr val="FF0000"/>
                </a:solidFill>
              </a:rPr>
              <a:t>.  Epigenome reacts to outside signals (i.e. stress, diet)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Image result for dna hist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79100"/>
            <a:ext cx="5334000" cy="412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5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3. What </a:t>
            </a:r>
            <a:r>
              <a:rPr lang="en-US" sz="2800" dirty="0"/>
              <a:t>is an imprinted gene?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inherited gene </a:t>
            </a:r>
            <a:r>
              <a:rPr lang="en-US" sz="2800" dirty="0">
                <a:solidFill>
                  <a:srgbClr val="FF0000"/>
                </a:solidFill>
              </a:rPr>
              <a:t>that has maintained its epigenetic tags (they were not </a:t>
            </a:r>
            <a:r>
              <a:rPr lang="en-US" sz="2800" dirty="0" smtClean="0">
                <a:solidFill>
                  <a:srgbClr val="FF0000"/>
                </a:solidFill>
              </a:rPr>
              <a:t>reprogramed/erased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4. With </a:t>
            </a:r>
            <a:r>
              <a:rPr lang="en-US" sz="2800" dirty="0"/>
              <a:t>the environment affecting the epigenome so much, how do scientists study how the environment and genes interact?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Twins tab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10" y="1515110"/>
            <a:ext cx="3348990" cy="46570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1801168"/>
            <a:ext cx="5261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For example, when just </a:t>
            </a:r>
            <a:r>
              <a:rPr lang="en-US" sz="2800" b="1" dirty="0">
                <a:solidFill>
                  <a:srgbClr val="FF0000"/>
                </a:solidFill>
              </a:rPr>
              <a:t>one</a:t>
            </a:r>
            <a:r>
              <a:rPr lang="en-US" sz="2800" dirty="0">
                <a:solidFill>
                  <a:srgbClr val="FF0000"/>
                </a:solidFill>
              </a:rPr>
              <a:t> twin gets a disease, researchers can look for elements in the twins' </a:t>
            </a:r>
            <a:r>
              <a:rPr lang="en-US" sz="2800" b="1" dirty="0">
                <a:solidFill>
                  <a:srgbClr val="FF0000"/>
                </a:solidFill>
              </a:rPr>
              <a:t>environments</a:t>
            </a:r>
            <a:r>
              <a:rPr lang="en-US" sz="2800" dirty="0">
                <a:solidFill>
                  <a:srgbClr val="FF0000"/>
                </a:solidFill>
              </a:rPr>
              <a:t> that are </a:t>
            </a:r>
            <a:r>
              <a:rPr lang="en-US" sz="2800" u="sng" dirty="0">
                <a:solidFill>
                  <a:srgbClr val="FF0000"/>
                </a:solidFill>
              </a:rPr>
              <a:t>different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Or </a:t>
            </a:r>
            <a:r>
              <a:rPr lang="en-US" sz="2800" dirty="0">
                <a:solidFill>
                  <a:srgbClr val="FF0000"/>
                </a:solidFill>
              </a:rPr>
              <a:t>when </a:t>
            </a:r>
            <a:r>
              <a:rPr lang="en-US" sz="2800" b="1" dirty="0">
                <a:solidFill>
                  <a:srgbClr val="FF0000"/>
                </a:solidFill>
              </a:rPr>
              <a:t>both</a:t>
            </a:r>
            <a:r>
              <a:rPr lang="en-US" sz="2800" dirty="0">
                <a:solidFill>
                  <a:srgbClr val="FF0000"/>
                </a:solidFill>
              </a:rPr>
              <a:t> twins get a disease, researchers can look for </a:t>
            </a:r>
            <a:r>
              <a:rPr lang="en-US" sz="2800" b="1" dirty="0">
                <a:solidFill>
                  <a:srgbClr val="FF0000"/>
                </a:solidFill>
              </a:rPr>
              <a:t>genetic elements </a:t>
            </a:r>
            <a:r>
              <a:rPr lang="en-US" sz="2800" u="sng" dirty="0">
                <a:solidFill>
                  <a:srgbClr val="FF0000"/>
                </a:solidFill>
              </a:rPr>
              <a:t>shared</a:t>
            </a:r>
            <a:r>
              <a:rPr lang="en-US" sz="2800" dirty="0">
                <a:solidFill>
                  <a:srgbClr val="FF0000"/>
                </a:solidFill>
              </a:rPr>
              <a:t> among similar twin pairs.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hlinkClick r:id="rId2"/>
              </a:rPr>
              <a:t>LICK YOUR RATS</a:t>
            </a:r>
            <a:endParaRPr lang="en-US" sz="2800" dirty="0"/>
          </a:p>
          <a:p>
            <a:pPr lvl="0"/>
            <a:r>
              <a:rPr lang="en-US" sz="2800" dirty="0" smtClean="0"/>
              <a:t>1. Explain </a:t>
            </a:r>
            <a:r>
              <a:rPr lang="en-US" sz="2800" dirty="0"/>
              <a:t>how a high-nurturing mother rat shapes her pup's epigenome, and what that pup's response to stress will be.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nurturing behavior </a:t>
            </a:r>
            <a:r>
              <a:rPr lang="en-US" sz="2800" dirty="0">
                <a:solidFill>
                  <a:srgbClr val="FF0000"/>
                </a:solidFill>
              </a:rPr>
              <a:t>of a mother rat during the first week of life </a:t>
            </a:r>
            <a:r>
              <a:rPr lang="en-US" sz="2800" u="sng" dirty="0">
                <a:solidFill>
                  <a:srgbClr val="FF0000"/>
                </a:solidFill>
              </a:rPr>
              <a:t>shapes</a:t>
            </a:r>
            <a:r>
              <a:rPr lang="en-US" sz="2800" dirty="0">
                <a:solidFill>
                  <a:srgbClr val="FF0000"/>
                </a:solidFill>
              </a:rPr>
              <a:t> her pups' epigenomes.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en-US" sz="2800" dirty="0">
                <a:solidFill>
                  <a:srgbClr val="FF0000"/>
                </a:solidFill>
              </a:rPr>
              <a:t>the epigenetic pattern that mom establishes tends to stay put, even after the pups become adults.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mothers nurturing can activate the </a:t>
            </a:r>
            <a:r>
              <a:rPr lang="en-US" sz="2800" b="1" dirty="0">
                <a:solidFill>
                  <a:srgbClr val="FF0000"/>
                </a:solidFill>
              </a:rPr>
              <a:t>GR gene </a:t>
            </a:r>
            <a:r>
              <a:rPr lang="en-US" sz="2800" dirty="0">
                <a:solidFill>
                  <a:srgbClr val="FF0000"/>
                </a:solidFill>
              </a:rPr>
              <a:t>(unwinds the DNA so the gene is active) so that the pup has an easier time relaxing after stress.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2. </a:t>
            </a:r>
            <a:r>
              <a:rPr lang="en-US" sz="2800" dirty="0"/>
              <a:t>In rats, does licking by the mother activate, or deactivate her pup's GR gene?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It </a:t>
            </a:r>
            <a:r>
              <a:rPr lang="en-US" sz="2800" b="1" u="sng" dirty="0">
                <a:solidFill>
                  <a:srgbClr val="FF0000"/>
                </a:solidFill>
                <a:hlinkClick r:id="rId2"/>
              </a:rPr>
              <a:t>activates</a:t>
            </a:r>
            <a:r>
              <a:rPr lang="en-US" sz="2800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the GR gene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1663" t="33122" r="22298" b="19108"/>
          <a:stretch/>
        </p:blipFill>
        <p:spPr bwMode="auto">
          <a:xfrm>
            <a:off x="457200" y="3962400"/>
            <a:ext cx="40386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21485" t="32484" r="22477" b="19109"/>
          <a:stretch/>
        </p:blipFill>
        <p:spPr bwMode="auto">
          <a:xfrm>
            <a:off x="4876800" y="3962400"/>
            <a:ext cx="38100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3. </a:t>
            </a:r>
            <a:r>
              <a:rPr lang="en-US" sz="2800" dirty="0"/>
              <a:t>Explain how cortisol and the GR protein work together in the brain to relax a rat pup. You may draw a diagram.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Stress signals travel from the </a:t>
            </a:r>
            <a:r>
              <a:rPr lang="en-US" sz="2800" b="1" dirty="0">
                <a:solidFill>
                  <a:srgbClr val="FF0000"/>
                </a:solidFill>
              </a:rPr>
              <a:t>hypothalamus</a:t>
            </a:r>
            <a:r>
              <a:rPr lang="en-US" sz="2800" dirty="0">
                <a:solidFill>
                  <a:srgbClr val="FF0000"/>
                </a:solidFill>
              </a:rPr>
              <a:t> to the </a:t>
            </a:r>
            <a:r>
              <a:rPr lang="en-US" sz="2800" b="1" dirty="0">
                <a:solidFill>
                  <a:srgbClr val="FF0000"/>
                </a:solidFill>
              </a:rPr>
              <a:t>pituitary gland </a:t>
            </a:r>
            <a:r>
              <a:rPr lang="en-US" sz="2800" dirty="0">
                <a:solidFill>
                  <a:srgbClr val="FF0000"/>
                </a:solidFill>
              </a:rPr>
              <a:t>and then to the </a:t>
            </a:r>
            <a:r>
              <a:rPr lang="en-US" sz="2800" b="1" dirty="0">
                <a:solidFill>
                  <a:srgbClr val="FF0000"/>
                </a:solidFill>
              </a:rPr>
              <a:t>adrenal glands</a:t>
            </a:r>
            <a:r>
              <a:rPr lang="en-US" sz="2800" dirty="0">
                <a:solidFill>
                  <a:srgbClr val="FF0000"/>
                </a:solidFill>
              </a:rPr>
              <a:t>. The adrenal glands release the </a:t>
            </a:r>
            <a:r>
              <a:rPr lang="en-US" sz="2800" b="1" dirty="0">
                <a:solidFill>
                  <a:srgbClr val="FF0000"/>
                </a:solidFill>
              </a:rPr>
              <a:t>hormone cortisol </a:t>
            </a:r>
            <a:r>
              <a:rPr lang="en-US" sz="2800" dirty="0">
                <a:solidFill>
                  <a:srgbClr val="FF0000"/>
                </a:solidFill>
              </a:rPr>
              <a:t>(and adrenaline, not shown).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http://learn.genetics.utah.edu/content/epigenetics/rats/images/HP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33738"/>
            <a:ext cx="4228147" cy="293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00600" y="2895600"/>
            <a:ext cx="4114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sz="2800" dirty="0" smtClean="0">
                <a:solidFill>
                  <a:srgbClr val="FF0000"/>
                </a:solidFill>
              </a:rPr>
              <a:t>When </a:t>
            </a:r>
            <a:r>
              <a:rPr lang="en-US" sz="2800" dirty="0">
                <a:solidFill>
                  <a:srgbClr val="FF0000"/>
                </a:solidFill>
              </a:rPr>
              <a:t>cells in the hippocampus </a:t>
            </a:r>
            <a:r>
              <a:rPr lang="en-US" sz="2800" u="sng" dirty="0">
                <a:solidFill>
                  <a:srgbClr val="FF0000"/>
                </a:solidFill>
              </a:rPr>
              <a:t>detect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cortisol</a:t>
            </a:r>
            <a:r>
              <a:rPr lang="en-US" sz="2800" dirty="0">
                <a:solidFill>
                  <a:srgbClr val="FF0000"/>
                </a:solidFill>
              </a:rPr>
              <a:t>, which binds to the GR receptor, they send a signal to the hypothalamus that </a:t>
            </a:r>
            <a:r>
              <a:rPr lang="en-US" sz="2800" u="sng" dirty="0">
                <a:solidFill>
                  <a:srgbClr val="FF0000"/>
                </a:solidFill>
              </a:rPr>
              <a:t>shuts</a:t>
            </a:r>
            <a:r>
              <a:rPr lang="en-US" sz="2800" dirty="0">
                <a:solidFill>
                  <a:srgbClr val="FF0000"/>
                </a:solidFill>
              </a:rPr>
              <a:t> down the </a:t>
            </a:r>
            <a:r>
              <a:rPr lang="en-US" sz="2800" b="1" dirty="0">
                <a:solidFill>
                  <a:srgbClr val="FF0000"/>
                </a:solidFill>
              </a:rPr>
              <a:t>stress circuit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4. The </a:t>
            </a:r>
            <a:r>
              <a:rPr lang="en-US" sz="2800" dirty="0"/>
              <a:t>rat nurturing example shows us how parental behavior can shape the behavior of their offspring on a biochemical level. Relate this to humans and think about the personal and social implications. Record your thoughts. </a:t>
            </a:r>
            <a:endParaRPr lang="en-US" sz="28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Answers will vary</a:t>
            </a:r>
            <a:endParaRPr lang="en-US" sz="2800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Perhaps </a:t>
            </a:r>
            <a:r>
              <a:rPr lang="en-US" sz="2800" dirty="0">
                <a:solidFill>
                  <a:srgbClr val="FF0000"/>
                </a:solidFill>
              </a:rPr>
              <a:t>the same nurturing behavior effects humans as well.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It </a:t>
            </a:r>
            <a:r>
              <a:rPr lang="en-US" sz="2800" dirty="0">
                <a:solidFill>
                  <a:srgbClr val="FF0000"/>
                </a:solidFill>
              </a:rPr>
              <a:t>may also determine what kind of parents we become. 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Rats </a:t>
            </a:r>
            <a:r>
              <a:rPr lang="en-US" sz="2800" dirty="0">
                <a:solidFill>
                  <a:srgbClr val="FF0000"/>
                </a:solidFill>
              </a:rPr>
              <a:t>(and people) with higher levels of GR are better at detecting cortisol, and they recover from stress more quickly.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hlinkClick r:id="rId2"/>
              </a:rPr>
              <a:t>NUTRITION &amp; THE EPIGENOME</a:t>
            </a:r>
            <a:endParaRPr lang="en-US" sz="2800" dirty="0"/>
          </a:p>
          <a:p>
            <a:pPr lvl="0"/>
            <a:r>
              <a:rPr lang="en-US" sz="2800" dirty="0" smtClean="0"/>
              <a:t>1. Explain </a:t>
            </a:r>
            <a:r>
              <a:rPr lang="en-US" sz="2800" dirty="0"/>
              <a:t>how the food we eat affects gene expression.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Familiar </a:t>
            </a:r>
            <a:r>
              <a:rPr lang="en-US" sz="2800" b="1" dirty="0">
                <a:solidFill>
                  <a:srgbClr val="FF0000"/>
                </a:solidFill>
              </a:rPr>
              <a:t>nutrients</a:t>
            </a:r>
            <a:r>
              <a:rPr lang="en-US" sz="2800" dirty="0">
                <a:solidFill>
                  <a:srgbClr val="FF0000"/>
                </a:solidFill>
              </a:rPr>
              <a:t> like folic acid, B vitamins, and SAM-e (S-</a:t>
            </a:r>
            <a:r>
              <a:rPr lang="en-US" sz="2800" dirty="0" err="1">
                <a:solidFill>
                  <a:srgbClr val="FF0000"/>
                </a:solidFill>
              </a:rPr>
              <a:t>Adenosyl</a:t>
            </a:r>
            <a:r>
              <a:rPr lang="en-US" sz="2800" dirty="0">
                <a:solidFill>
                  <a:srgbClr val="FF0000"/>
                </a:solidFill>
              </a:rPr>
              <a:t> methionine, a popular over-the-counter supplement) are key </a:t>
            </a:r>
            <a:r>
              <a:rPr lang="en-US" sz="2800" u="sng" dirty="0">
                <a:solidFill>
                  <a:srgbClr val="FF0000"/>
                </a:solidFill>
              </a:rPr>
              <a:t>components</a:t>
            </a:r>
            <a:r>
              <a:rPr lang="en-US" sz="2800" dirty="0">
                <a:solidFill>
                  <a:srgbClr val="FF0000"/>
                </a:solidFill>
              </a:rPr>
              <a:t> of this </a:t>
            </a:r>
            <a:r>
              <a:rPr lang="en-US" sz="2800" b="1" dirty="0">
                <a:solidFill>
                  <a:srgbClr val="FF0000"/>
                </a:solidFill>
              </a:rPr>
              <a:t>methyl-making pathway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Diets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</a:rPr>
              <a:t>high</a:t>
            </a:r>
            <a:r>
              <a:rPr lang="en-US" sz="2800" dirty="0">
                <a:solidFill>
                  <a:srgbClr val="FF0000"/>
                </a:solidFill>
              </a:rPr>
              <a:t> in these </a:t>
            </a:r>
            <a:r>
              <a:rPr lang="en-US" sz="2800" b="1" dirty="0">
                <a:solidFill>
                  <a:srgbClr val="FF0000"/>
                </a:solidFill>
              </a:rPr>
              <a:t>methyl-donating nutrients </a:t>
            </a:r>
            <a:r>
              <a:rPr lang="en-US" sz="2800" dirty="0">
                <a:solidFill>
                  <a:srgbClr val="FF0000"/>
                </a:solidFill>
              </a:rPr>
              <a:t>can rapidly </a:t>
            </a:r>
            <a:r>
              <a:rPr lang="en-US" sz="2800" u="sng" dirty="0">
                <a:solidFill>
                  <a:srgbClr val="FF0000"/>
                </a:solidFill>
              </a:rPr>
              <a:t>alter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gene expression</a:t>
            </a:r>
            <a:r>
              <a:rPr lang="en-US" sz="2800" dirty="0">
                <a:solidFill>
                  <a:srgbClr val="FF0000"/>
                </a:solidFill>
              </a:rPr>
              <a:t>, especially during early development when the epigenome is first being established.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2. </a:t>
            </a:r>
            <a:r>
              <a:rPr lang="en-US" sz="2800" dirty="0"/>
              <a:t>How can the diets of parents (include BOTH parents!) affect their offspring's epigenome?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Your </a:t>
            </a:r>
            <a:r>
              <a:rPr lang="en-US" sz="2800" b="1" dirty="0">
                <a:solidFill>
                  <a:srgbClr val="FF0000"/>
                </a:solidFill>
              </a:rPr>
              <a:t>mother's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</a:rPr>
              <a:t>diet</a:t>
            </a:r>
            <a:r>
              <a:rPr lang="en-US" sz="2800" dirty="0">
                <a:solidFill>
                  <a:srgbClr val="FF0000"/>
                </a:solidFill>
              </a:rPr>
              <a:t> during pregnancy and your diet as an infant can affect your epigenome in ways that stick with you into adulthood.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These records showed that </a:t>
            </a:r>
            <a:r>
              <a:rPr lang="en-US" sz="2800" u="sng" dirty="0">
                <a:solidFill>
                  <a:srgbClr val="FF0000"/>
                </a:solidFill>
              </a:rPr>
              <a:t>food availability</a:t>
            </a:r>
            <a:r>
              <a:rPr lang="en-US" sz="2800" dirty="0">
                <a:solidFill>
                  <a:srgbClr val="FF0000"/>
                </a:solidFill>
              </a:rPr>
              <a:t> between the ages of nine and twelve for the </a:t>
            </a:r>
            <a:r>
              <a:rPr lang="en-US" sz="2800" b="1" dirty="0">
                <a:solidFill>
                  <a:srgbClr val="FF0000"/>
                </a:solidFill>
              </a:rPr>
              <a:t>paternal grandfather </a:t>
            </a:r>
            <a:r>
              <a:rPr lang="en-US" sz="2800" dirty="0">
                <a:solidFill>
                  <a:srgbClr val="FF0000"/>
                </a:solidFill>
              </a:rPr>
              <a:t>affected the lifespan of his grandchildren.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Shortage </a:t>
            </a:r>
            <a:r>
              <a:rPr lang="en-US" sz="2400" dirty="0">
                <a:solidFill>
                  <a:srgbClr val="FF0000"/>
                </a:solidFill>
              </a:rPr>
              <a:t>of food for the grandfather was associated with extended lifespan of his grandchildren.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Food </a:t>
            </a:r>
            <a:r>
              <a:rPr lang="en-US" sz="2400" dirty="0">
                <a:solidFill>
                  <a:srgbClr val="FF0000"/>
                </a:solidFill>
              </a:rPr>
              <a:t>abundance, on the other hand, was associated with a greatly shortened lifespan of the grandchildren.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hlinkClick r:id="rId2"/>
              </a:rPr>
              <a:t>EPIGENETICS &amp; THE HUMAN BRAIN</a:t>
            </a:r>
            <a:endParaRPr lang="en-US" sz="2800" dirty="0"/>
          </a:p>
          <a:p>
            <a:pPr lvl="0"/>
            <a:r>
              <a:rPr lang="en-US" sz="2800" dirty="0" smtClean="0"/>
              <a:t>1. Describe </a:t>
            </a:r>
            <a:r>
              <a:rPr lang="en-US" sz="2800" dirty="0"/>
              <a:t>at least 2 connections between epigenetics and human behavior.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People </a:t>
            </a:r>
            <a:r>
              <a:rPr lang="en-US" sz="2800" dirty="0">
                <a:solidFill>
                  <a:srgbClr val="FF0000"/>
                </a:solidFill>
              </a:rPr>
              <a:t>who </a:t>
            </a:r>
            <a:r>
              <a:rPr lang="en-US" sz="2800" b="1" dirty="0">
                <a:solidFill>
                  <a:srgbClr val="FF0000"/>
                </a:solidFill>
              </a:rPr>
              <a:t>commit suicide</a:t>
            </a:r>
            <a:r>
              <a:rPr lang="en-US" sz="2800" dirty="0">
                <a:solidFill>
                  <a:srgbClr val="FF0000"/>
                </a:solidFill>
              </a:rPr>
              <a:t> have less-active ribosomal RNA (</a:t>
            </a:r>
            <a:r>
              <a:rPr lang="en-US" sz="2800" dirty="0" err="1">
                <a:solidFill>
                  <a:srgbClr val="FF0000"/>
                </a:solidFill>
              </a:rPr>
              <a:t>rRNA</a:t>
            </a:r>
            <a:r>
              <a:rPr lang="en-US" sz="2800" dirty="0">
                <a:solidFill>
                  <a:srgbClr val="FF0000"/>
                </a:solidFill>
              </a:rPr>
              <a:t>) genes than people who die of other causes.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Child </a:t>
            </a:r>
            <a:r>
              <a:rPr lang="en-US" sz="2800" b="1" dirty="0">
                <a:solidFill>
                  <a:srgbClr val="FF0000"/>
                </a:solidFill>
              </a:rPr>
              <a:t>abuse </a:t>
            </a:r>
            <a:r>
              <a:rPr lang="en-US" sz="2800" dirty="0">
                <a:solidFill>
                  <a:srgbClr val="FF0000"/>
                </a:solidFill>
              </a:rPr>
              <a:t>is an </a:t>
            </a:r>
            <a:r>
              <a:rPr lang="en-US" sz="2800" u="sng" dirty="0">
                <a:solidFill>
                  <a:srgbClr val="FF0000"/>
                </a:solidFill>
              </a:rPr>
              <a:t>environmental factor</a:t>
            </a:r>
            <a:r>
              <a:rPr lang="en-US" sz="2800" dirty="0">
                <a:solidFill>
                  <a:srgbClr val="FF0000"/>
                </a:solidFill>
              </a:rPr>
              <a:t> that leaves an epigenetic mark on the brain. In a comparison of suicide victims who were abused or not, only the abused victims had an epigenetic tag on the GR gene.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Interestingly</a:t>
            </a:r>
            <a:r>
              <a:rPr lang="en-US" sz="2800" dirty="0">
                <a:solidFill>
                  <a:srgbClr val="FF0000"/>
                </a:solidFill>
              </a:rPr>
              <a:t>, the GR gene receives a </a:t>
            </a:r>
            <a:r>
              <a:rPr lang="en-US" sz="2800" u="sng" dirty="0">
                <a:solidFill>
                  <a:srgbClr val="FF0000"/>
                </a:solidFill>
              </a:rPr>
              <a:t>similar</a:t>
            </a:r>
            <a:r>
              <a:rPr lang="en-US" sz="2800" dirty="0">
                <a:solidFill>
                  <a:srgbClr val="FF0000"/>
                </a:solidFill>
              </a:rPr>
              <a:t> epigenetic tag in rat pups who receive </a:t>
            </a:r>
            <a:r>
              <a:rPr lang="en-US" sz="2800" u="sng" dirty="0">
                <a:solidFill>
                  <a:srgbClr val="FF0000"/>
                </a:solidFill>
              </a:rPr>
              <a:t>low</a:t>
            </a:r>
            <a:r>
              <a:rPr lang="en-US" sz="2800" dirty="0">
                <a:solidFill>
                  <a:srgbClr val="FF0000"/>
                </a:solidFill>
              </a:rPr>
              <a:t> quality care from their mothers.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2. </a:t>
            </a:r>
            <a:r>
              <a:rPr lang="en-US" sz="2800" dirty="0"/>
              <a:t>Are there any social implications we need to be aware of as we learn more and more about what affects human behavior?  If so, what kinds?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Drugs of abuse</a:t>
            </a:r>
            <a:r>
              <a:rPr lang="en-US" sz="2800" dirty="0">
                <a:solidFill>
                  <a:srgbClr val="FF0000"/>
                </a:solidFill>
              </a:rPr>
              <a:t> such as cocaine trigger epigenetic changes in certain brain regions, affecting hundreds of genes at a time. Some of these changes remain long after the drug has been cleared from the system.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Some </a:t>
            </a:r>
            <a:r>
              <a:rPr lang="en-US" sz="2800" dirty="0">
                <a:solidFill>
                  <a:srgbClr val="FF0000"/>
                </a:solidFill>
              </a:rPr>
              <a:t>drugs that are used to treat </a:t>
            </a:r>
            <a:r>
              <a:rPr lang="en-US" sz="2800" b="1" dirty="0">
                <a:solidFill>
                  <a:srgbClr val="FF0000"/>
                </a:solidFill>
              </a:rPr>
              <a:t>mental illness</a:t>
            </a:r>
            <a:r>
              <a:rPr lang="en-US" sz="2800" dirty="0">
                <a:solidFill>
                  <a:srgbClr val="FF0000"/>
                </a:solidFill>
              </a:rPr>
              <a:t> work by </a:t>
            </a:r>
            <a:r>
              <a:rPr lang="en-US" sz="2800" u="sng" dirty="0">
                <a:solidFill>
                  <a:srgbClr val="FF0000"/>
                </a:solidFill>
              </a:rPr>
              <a:t>changing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gene expression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These </a:t>
            </a:r>
            <a:r>
              <a:rPr lang="en-US" sz="2800" dirty="0">
                <a:solidFill>
                  <a:srgbClr val="FF0000"/>
                </a:solidFill>
              </a:rPr>
              <a:t>changes in gene expression are stabilized through epigenetic mechanisms (DNA methylation and histone modification), reversing the effects of the disease.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 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2. </a:t>
            </a:r>
            <a:r>
              <a:rPr lang="en-US" sz="2800" dirty="0"/>
              <a:t>How is this different from your genome?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epigenome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</a:rPr>
              <a:t>influences</a:t>
            </a:r>
            <a:r>
              <a:rPr lang="en-US" sz="2800" dirty="0">
                <a:solidFill>
                  <a:srgbClr val="FF0000"/>
                </a:solidFill>
              </a:rPr>
              <a:t> (controls) the </a:t>
            </a:r>
            <a:r>
              <a:rPr lang="en-US" sz="2800" b="1" dirty="0">
                <a:solidFill>
                  <a:srgbClr val="FF0000"/>
                </a:solidFill>
              </a:rPr>
              <a:t>genome</a:t>
            </a:r>
            <a:r>
              <a:rPr lang="en-US" sz="2800" dirty="0">
                <a:solidFill>
                  <a:srgbClr val="FF0000"/>
                </a:solidFill>
              </a:rPr>
              <a:t>.  The epigenome can change during your lifetime.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learn.genetics.utah.edu/content/epigenetics/control/images/Lo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681405"/>
            <a:ext cx="7254362" cy="19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earn.genetics.utah.edu/content/epigenetics/control/images/T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612761"/>
            <a:ext cx="7254361" cy="25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799"/>
            <a:ext cx="838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endParaRPr lang="en-US" sz="4400" dirty="0" smtClean="0"/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TOTAL POINTS = 60 </a:t>
            </a:r>
            <a:endParaRPr lang="en-US" sz="4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hlinkClick r:id="rId2"/>
              </a:rPr>
              <a:t>GENE CONTROL</a:t>
            </a:r>
            <a:endParaRPr lang="en-US" sz="2800" dirty="0"/>
          </a:p>
          <a:p>
            <a:pPr lvl="0"/>
            <a:r>
              <a:rPr lang="en-US" sz="2800" dirty="0" smtClean="0"/>
              <a:t>1. Describe </a:t>
            </a:r>
            <a:r>
              <a:rPr lang="en-US" sz="2800" dirty="0"/>
              <a:t>the following characteristics when a gene is </a:t>
            </a:r>
            <a:r>
              <a:rPr lang="en-US" sz="2800" b="1" dirty="0">
                <a:hlinkClick r:id="rId2"/>
              </a:rPr>
              <a:t>active</a:t>
            </a:r>
            <a:r>
              <a:rPr lang="en-US" sz="2800" dirty="0"/>
              <a:t>: </a:t>
            </a:r>
          </a:p>
          <a:p>
            <a:pPr lvl="1"/>
            <a:r>
              <a:rPr lang="en-US" sz="2800" dirty="0" smtClean="0"/>
              <a:t>a. Is </a:t>
            </a:r>
            <a:r>
              <a:rPr lang="en-US" sz="2800" dirty="0"/>
              <a:t>the gene tightly or loosely wound around </a:t>
            </a:r>
            <a:r>
              <a:rPr lang="en-US" sz="2800" dirty="0" smtClean="0"/>
              <a:t>histones? </a:t>
            </a:r>
            <a:r>
              <a:rPr lang="en-US" sz="2800" dirty="0" smtClean="0">
                <a:solidFill>
                  <a:srgbClr val="FF0000"/>
                </a:solidFill>
              </a:rPr>
              <a:t>Loosely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b. Are </a:t>
            </a:r>
            <a:r>
              <a:rPr lang="en-US" sz="2800" dirty="0"/>
              <a:t>there many or few methyl molecules attached to the </a:t>
            </a:r>
            <a:r>
              <a:rPr lang="en-US" sz="2800" dirty="0" smtClean="0"/>
              <a:t>gene?</a:t>
            </a:r>
            <a:r>
              <a:rPr lang="en-US" sz="2800" dirty="0" smtClean="0">
                <a:solidFill>
                  <a:srgbClr val="FF0000"/>
                </a:solidFill>
              </a:rPr>
              <a:t> Few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4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7698" t="20700" r="23730" b="8599"/>
          <a:stretch/>
        </p:blipFill>
        <p:spPr bwMode="auto">
          <a:xfrm>
            <a:off x="533400" y="3635871"/>
            <a:ext cx="434340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3124200"/>
            <a:ext cx="426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c. Are there many or few acetyl molecules attached to the genes associated histones? </a:t>
            </a:r>
            <a:r>
              <a:rPr lang="en-US" sz="2800" dirty="0">
                <a:solidFill>
                  <a:srgbClr val="FF0000"/>
                </a:solidFill>
              </a:rPr>
              <a:t>Many</a:t>
            </a:r>
          </a:p>
          <a:p>
            <a:pPr lvl="1"/>
            <a:r>
              <a:rPr lang="en-US" sz="2800" dirty="0"/>
              <a:t>d. Are there many or few mRNA transcripts? </a:t>
            </a:r>
            <a:r>
              <a:rPr lang="en-US" sz="2800" dirty="0">
                <a:solidFill>
                  <a:srgbClr val="FF0000"/>
                </a:solidFill>
              </a:rPr>
              <a:t>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2. Describe </a:t>
            </a:r>
            <a:r>
              <a:rPr lang="en-US" sz="2800" dirty="0"/>
              <a:t>the following characteristics when a gene is </a:t>
            </a:r>
            <a:r>
              <a:rPr lang="en-US" sz="2800" b="1" dirty="0">
                <a:hlinkClick r:id="rId2"/>
              </a:rPr>
              <a:t>inactive</a:t>
            </a:r>
            <a:r>
              <a:rPr lang="en-US" sz="2800" dirty="0"/>
              <a:t>: </a:t>
            </a:r>
          </a:p>
          <a:p>
            <a:pPr lvl="1"/>
            <a:r>
              <a:rPr lang="en-US" sz="2800" dirty="0" smtClean="0"/>
              <a:t>a. Is </a:t>
            </a:r>
            <a:r>
              <a:rPr lang="en-US" sz="2800" dirty="0"/>
              <a:t>the gene tightly or loosely wound around </a:t>
            </a:r>
            <a:r>
              <a:rPr lang="en-US" sz="2800" dirty="0" smtClean="0"/>
              <a:t>histones? </a:t>
            </a:r>
            <a:r>
              <a:rPr lang="en-US" sz="2800" dirty="0" smtClean="0">
                <a:solidFill>
                  <a:srgbClr val="FF0000"/>
                </a:solidFill>
              </a:rPr>
              <a:t>Tightly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b. Are </a:t>
            </a:r>
            <a:r>
              <a:rPr lang="en-US" sz="2800" dirty="0"/>
              <a:t>there many or few methyl molecules attached to the </a:t>
            </a:r>
            <a:r>
              <a:rPr lang="en-US" sz="2800" dirty="0" smtClean="0"/>
              <a:t>gene? </a:t>
            </a:r>
            <a:r>
              <a:rPr lang="en-US" sz="2800" dirty="0" smtClean="0">
                <a:solidFill>
                  <a:srgbClr val="FF0000"/>
                </a:solidFill>
              </a:rPr>
              <a:t>Many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4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7340" t="21019" r="22298" b="9555"/>
          <a:stretch/>
        </p:blipFill>
        <p:spPr bwMode="auto">
          <a:xfrm>
            <a:off x="187656" y="3058236"/>
            <a:ext cx="4917744" cy="2504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3048000"/>
            <a:ext cx="3886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c. Are there many or few acetyl molecules attached to the genes associated histones? </a:t>
            </a:r>
            <a:r>
              <a:rPr lang="en-US" sz="2800" dirty="0">
                <a:solidFill>
                  <a:srgbClr val="FF0000"/>
                </a:solidFill>
              </a:rPr>
              <a:t>Few</a:t>
            </a:r>
          </a:p>
          <a:p>
            <a:r>
              <a:rPr lang="en-US" sz="2800" dirty="0"/>
              <a:t>d. Are there many or few mRNA transcripts? </a:t>
            </a:r>
            <a:r>
              <a:rPr lang="en-US" sz="2800" dirty="0">
                <a:solidFill>
                  <a:srgbClr val="FF0000"/>
                </a:solidFill>
              </a:rPr>
              <a:t>Few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3. How </a:t>
            </a:r>
            <a:r>
              <a:rPr lang="en-US" sz="2800" dirty="0"/>
              <a:t>does epigenetics apply to cancer cells?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Cancer cells</a:t>
            </a:r>
            <a:r>
              <a:rPr lang="en-US" sz="2800" dirty="0">
                <a:solidFill>
                  <a:srgbClr val="FF0000"/>
                </a:solidFill>
              </a:rPr>
              <a:t> have a </a:t>
            </a:r>
            <a:r>
              <a:rPr lang="en-US" sz="2800" u="sng" dirty="0">
                <a:solidFill>
                  <a:srgbClr val="FF0000"/>
                </a:solidFill>
              </a:rPr>
              <a:t>lower</a:t>
            </a:r>
            <a:r>
              <a:rPr lang="en-US" sz="2800" dirty="0">
                <a:solidFill>
                  <a:srgbClr val="FF0000"/>
                </a:solidFill>
              </a:rPr>
              <a:t> level of </a:t>
            </a:r>
            <a:r>
              <a:rPr lang="en-US" sz="2800" b="1" dirty="0">
                <a:solidFill>
                  <a:srgbClr val="FF0000"/>
                </a:solidFill>
              </a:rPr>
              <a:t>methylation</a:t>
            </a:r>
            <a:r>
              <a:rPr lang="en-US" sz="2800" dirty="0">
                <a:solidFill>
                  <a:srgbClr val="FF0000"/>
                </a:solidFill>
              </a:rPr>
              <a:t> (more active DNA) than healthy cells. Too little methylation causes:</a:t>
            </a:r>
          </a:p>
          <a:p>
            <a:pPr lvl="1"/>
            <a:r>
              <a:rPr lang="en-US" sz="2800" dirty="0"/>
              <a:t>•</a:t>
            </a:r>
            <a:r>
              <a:rPr lang="en-US" sz="2800" dirty="0">
                <a:solidFill>
                  <a:srgbClr val="FF0000"/>
                </a:solidFill>
              </a:rPr>
              <a:t>Activation of genes that promote cell growth.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•Chromosome instability: highly active DNA is more likely to be duplicated, deleted, and moved to other locations.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•Loss of imprinting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learn.genetics.utah.edu/content/epigenetics/control/images/Lo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60575"/>
            <a:ext cx="44005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arn.genetics.utah.edu/content/epigenetics/control/images/T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19625"/>
            <a:ext cx="44005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4. </a:t>
            </a:r>
            <a:r>
              <a:rPr lang="en-US" sz="2800" dirty="0"/>
              <a:t>How could this information be used in cancer treatments?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Researchers are exploring </a:t>
            </a:r>
            <a:r>
              <a:rPr lang="en-US" sz="2800" b="1" dirty="0">
                <a:solidFill>
                  <a:srgbClr val="FF0000"/>
                </a:solidFill>
              </a:rPr>
              <a:t>drug therapies </a:t>
            </a:r>
            <a:r>
              <a:rPr lang="en-US" sz="2800" dirty="0">
                <a:solidFill>
                  <a:srgbClr val="FF0000"/>
                </a:solidFill>
              </a:rPr>
              <a:t>that can </a:t>
            </a:r>
            <a:r>
              <a:rPr lang="en-US" sz="2800" u="sng" dirty="0">
                <a:solidFill>
                  <a:srgbClr val="FF0000"/>
                </a:solidFill>
              </a:rPr>
              <a:t>change</a:t>
            </a:r>
            <a:r>
              <a:rPr lang="en-US" sz="2800" dirty="0">
                <a:solidFill>
                  <a:srgbClr val="FF0000"/>
                </a:solidFill>
              </a:rPr>
              <a:t> the </a:t>
            </a:r>
            <a:r>
              <a:rPr lang="en-US" sz="2800" b="1" dirty="0">
                <a:solidFill>
                  <a:srgbClr val="FF0000"/>
                </a:solidFill>
              </a:rPr>
              <a:t>epigenetic profiles </a:t>
            </a:r>
            <a:r>
              <a:rPr lang="en-US" sz="2800" dirty="0">
                <a:solidFill>
                  <a:srgbClr val="FF0000"/>
                </a:solidFill>
              </a:rPr>
              <a:t>of cancer cells.  (change the rate of cell growth and division)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learn.genetics.utah.edu/content/epigenetics/control/images/Can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51372"/>
            <a:ext cx="3962400" cy="42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hlinkClick r:id="rId2"/>
              </a:rPr>
              <a:t>THE EPIGENOME LEARNS FROM ITS EXPERIENCES</a:t>
            </a:r>
            <a:endParaRPr lang="en-US" sz="2800" dirty="0"/>
          </a:p>
          <a:p>
            <a:pPr lvl="0"/>
            <a:r>
              <a:rPr lang="en-US" sz="2800" dirty="0" smtClean="0"/>
              <a:t>1. True </a:t>
            </a:r>
            <a:r>
              <a:rPr lang="en-US" sz="2800" dirty="0"/>
              <a:t>or False. Cell signals play a role in shaping gene expression only during development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learn.genetics.utah.edu/content/epigenetics/memory/images/EpigenomeLearns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59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1689795"/>
            <a:ext cx="358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False</a:t>
            </a:r>
            <a:r>
              <a:rPr lang="en-US" sz="2800" dirty="0">
                <a:solidFill>
                  <a:srgbClr val="FF0000"/>
                </a:solidFill>
              </a:rPr>
              <a:t>.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/>
            <a:endParaRPr lang="en-US" sz="2800" dirty="0">
              <a:solidFill>
                <a:srgbClr val="FF0000"/>
              </a:solidFill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dirty="0">
                <a:solidFill>
                  <a:srgbClr val="FF0000"/>
                </a:solidFill>
              </a:rPr>
              <a:t>flexible epigenome allows us to </a:t>
            </a:r>
            <a:r>
              <a:rPr lang="en-US" sz="2800" u="sng" dirty="0">
                <a:solidFill>
                  <a:srgbClr val="FF0000"/>
                </a:solidFill>
              </a:rPr>
              <a:t>adjust</a:t>
            </a:r>
            <a:r>
              <a:rPr lang="en-US" sz="2800" dirty="0">
                <a:solidFill>
                  <a:srgbClr val="FF0000"/>
                </a:solidFill>
              </a:rPr>
              <a:t> to changes in the world around us, and to </a:t>
            </a:r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u="sng" dirty="0" smtClean="0">
                <a:solidFill>
                  <a:srgbClr val="FF0000"/>
                </a:solidFill>
              </a:rPr>
              <a:t>learn”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from our </a:t>
            </a:r>
            <a:r>
              <a:rPr lang="en-US" sz="2800" b="1" dirty="0">
                <a:solidFill>
                  <a:srgbClr val="FF0000"/>
                </a:solidFill>
              </a:rPr>
              <a:t>experiences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2. </a:t>
            </a:r>
            <a:r>
              <a:rPr lang="en-US" sz="2800" dirty="0"/>
              <a:t>What molecule is primarily responsible for carrying cell signals to DNA?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Once a signal reaches a cell, </a:t>
            </a:r>
            <a:r>
              <a:rPr lang="en-US" sz="2800" b="1" dirty="0">
                <a:solidFill>
                  <a:srgbClr val="FF0000"/>
                </a:solidFill>
              </a:rPr>
              <a:t>proteins</a:t>
            </a:r>
            <a:r>
              <a:rPr lang="en-US" sz="2800" dirty="0">
                <a:solidFill>
                  <a:srgbClr val="FF0000"/>
                </a:solidFill>
              </a:rPr>
              <a:t> carry information </a:t>
            </a:r>
            <a:r>
              <a:rPr lang="en-US" sz="2800" u="sng" dirty="0">
                <a:solidFill>
                  <a:srgbClr val="FF0000"/>
                </a:solidFill>
              </a:rPr>
              <a:t>inside</a:t>
            </a:r>
            <a:r>
              <a:rPr lang="en-US" sz="2800" dirty="0">
                <a:solidFill>
                  <a:srgbClr val="FF0000"/>
                </a:solidFill>
              </a:rPr>
              <a:t>. The information is ultimately passed to a </a:t>
            </a:r>
            <a:r>
              <a:rPr lang="en-US" sz="2800" b="1" dirty="0">
                <a:solidFill>
                  <a:srgbClr val="FF0000"/>
                </a:solidFill>
              </a:rPr>
              <a:t>gene regulatory protein</a:t>
            </a:r>
            <a:r>
              <a:rPr lang="en-US" sz="2800" dirty="0">
                <a:solidFill>
                  <a:srgbClr val="FF0000"/>
                </a:solidFill>
              </a:rPr>
              <a:t> that attaches to a </a:t>
            </a:r>
            <a:r>
              <a:rPr lang="en-US" sz="2800" u="sng" dirty="0">
                <a:solidFill>
                  <a:srgbClr val="FF0000"/>
                </a:solidFill>
              </a:rPr>
              <a:t>specific sequence of letters on the DNA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 points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learn.genetics.utah.edu/content/epigenetics/memory/images/EpigenomeLearns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3573771" cy="38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1765</Words>
  <Application>Microsoft Office PowerPoint</Application>
  <PresentationFormat>On-screen Show (4:3)</PresentationFormat>
  <Paragraphs>140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Capistrano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</dc:creator>
  <cp:lastModifiedBy>CUSD</cp:lastModifiedBy>
  <cp:revision>32</cp:revision>
  <cp:lastPrinted>2017-01-26T21:57:18Z</cp:lastPrinted>
  <dcterms:created xsi:type="dcterms:W3CDTF">2017-01-25T18:34:57Z</dcterms:created>
  <dcterms:modified xsi:type="dcterms:W3CDTF">2017-02-03T15:17:38Z</dcterms:modified>
</cp:coreProperties>
</file>