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098" y="-2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460165-64AC-4B82-B259-D330B8F3DC74}"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D2797-D6DB-40BE-887A-770A6FA80864}" type="slidenum">
              <a:rPr lang="en-US" smtClean="0"/>
              <a:t>‹#›</a:t>
            </a:fld>
            <a:endParaRPr lang="en-US"/>
          </a:p>
        </p:txBody>
      </p:sp>
    </p:spTree>
    <p:extLst>
      <p:ext uri="{BB962C8B-B14F-4D97-AF65-F5344CB8AC3E}">
        <p14:creationId xmlns:p14="http://schemas.microsoft.com/office/powerpoint/2010/main" val="816879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460165-64AC-4B82-B259-D330B8F3DC74}"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D2797-D6DB-40BE-887A-770A6FA80864}" type="slidenum">
              <a:rPr lang="en-US" smtClean="0"/>
              <a:t>‹#›</a:t>
            </a:fld>
            <a:endParaRPr lang="en-US"/>
          </a:p>
        </p:txBody>
      </p:sp>
    </p:spTree>
    <p:extLst>
      <p:ext uri="{BB962C8B-B14F-4D97-AF65-F5344CB8AC3E}">
        <p14:creationId xmlns:p14="http://schemas.microsoft.com/office/powerpoint/2010/main" val="2993985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460165-64AC-4B82-B259-D330B8F3DC74}"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D2797-D6DB-40BE-887A-770A6FA80864}" type="slidenum">
              <a:rPr lang="en-US" smtClean="0"/>
              <a:t>‹#›</a:t>
            </a:fld>
            <a:endParaRPr lang="en-US"/>
          </a:p>
        </p:txBody>
      </p:sp>
    </p:spTree>
    <p:extLst>
      <p:ext uri="{BB962C8B-B14F-4D97-AF65-F5344CB8AC3E}">
        <p14:creationId xmlns:p14="http://schemas.microsoft.com/office/powerpoint/2010/main" val="3307666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460165-64AC-4B82-B259-D330B8F3DC74}"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D2797-D6DB-40BE-887A-770A6FA80864}" type="slidenum">
              <a:rPr lang="en-US" smtClean="0"/>
              <a:t>‹#›</a:t>
            </a:fld>
            <a:endParaRPr lang="en-US"/>
          </a:p>
        </p:txBody>
      </p:sp>
    </p:spTree>
    <p:extLst>
      <p:ext uri="{BB962C8B-B14F-4D97-AF65-F5344CB8AC3E}">
        <p14:creationId xmlns:p14="http://schemas.microsoft.com/office/powerpoint/2010/main" val="645132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460165-64AC-4B82-B259-D330B8F3DC74}" type="datetimeFigureOut">
              <a:rPr lang="en-US" smtClean="0"/>
              <a:t>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D2797-D6DB-40BE-887A-770A6FA80864}" type="slidenum">
              <a:rPr lang="en-US" smtClean="0"/>
              <a:t>‹#›</a:t>
            </a:fld>
            <a:endParaRPr lang="en-US"/>
          </a:p>
        </p:txBody>
      </p:sp>
    </p:spTree>
    <p:extLst>
      <p:ext uri="{BB962C8B-B14F-4D97-AF65-F5344CB8AC3E}">
        <p14:creationId xmlns:p14="http://schemas.microsoft.com/office/powerpoint/2010/main" val="2742740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460165-64AC-4B82-B259-D330B8F3DC74}" type="datetimeFigureOut">
              <a:rPr lang="en-US" smtClean="0"/>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D2797-D6DB-40BE-887A-770A6FA80864}" type="slidenum">
              <a:rPr lang="en-US" smtClean="0"/>
              <a:t>‹#›</a:t>
            </a:fld>
            <a:endParaRPr lang="en-US"/>
          </a:p>
        </p:txBody>
      </p:sp>
    </p:spTree>
    <p:extLst>
      <p:ext uri="{BB962C8B-B14F-4D97-AF65-F5344CB8AC3E}">
        <p14:creationId xmlns:p14="http://schemas.microsoft.com/office/powerpoint/2010/main" val="282020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460165-64AC-4B82-B259-D330B8F3DC74}" type="datetimeFigureOut">
              <a:rPr lang="en-US" smtClean="0"/>
              <a:t>2/18/2017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8D2797-D6DB-40BE-887A-770A6FA80864}" type="slidenum">
              <a:rPr lang="en-US" smtClean="0"/>
              <a:t>‹#›</a:t>
            </a:fld>
            <a:endParaRPr lang="en-US"/>
          </a:p>
        </p:txBody>
      </p:sp>
    </p:spTree>
    <p:extLst>
      <p:ext uri="{BB962C8B-B14F-4D97-AF65-F5344CB8AC3E}">
        <p14:creationId xmlns:p14="http://schemas.microsoft.com/office/powerpoint/2010/main" val="465903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460165-64AC-4B82-B259-D330B8F3DC74}" type="datetimeFigureOut">
              <a:rPr lang="en-US" smtClean="0"/>
              <a:t>2/18/2017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8D2797-D6DB-40BE-887A-770A6FA80864}" type="slidenum">
              <a:rPr lang="en-US" smtClean="0"/>
              <a:t>‹#›</a:t>
            </a:fld>
            <a:endParaRPr lang="en-US"/>
          </a:p>
        </p:txBody>
      </p:sp>
    </p:spTree>
    <p:extLst>
      <p:ext uri="{BB962C8B-B14F-4D97-AF65-F5344CB8AC3E}">
        <p14:creationId xmlns:p14="http://schemas.microsoft.com/office/powerpoint/2010/main" val="1277690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60165-64AC-4B82-B259-D330B8F3DC74}" type="datetimeFigureOut">
              <a:rPr lang="en-US" smtClean="0"/>
              <a:t>2/18/2017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8D2797-D6DB-40BE-887A-770A6FA80864}" type="slidenum">
              <a:rPr lang="en-US" smtClean="0"/>
              <a:t>‹#›</a:t>
            </a:fld>
            <a:endParaRPr lang="en-US"/>
          </a:p>
        </p:txBody>
      </p:sp>
    </p:spTree>
    <p:extLst>
      <p:ext uri="{BB962C8B-B14F-4D97-AF65-F5344CB8AC3E}">
        <p14:creationId xmlns:p14="http://schemas.microsoft.com/office/powerpoint/2010/main" val="4145955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60165-64AC-4B82-B259-D330B8F3DC74}" type="datetimeFigureOut">
              <a:rPr lang="en-US" smtClean="0"/>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D2797-D6DB-40BE-887A-770A6FA80864}" type="slidenum">
              <a:rPr lang="en-US" smtClean="0"/>
              <a:t>‹#›</a:t>
            </a:fld>
            <a:endParaRPr lang="en-US"/>
          </a:p>
        </p:txBody>
      </p:sp>
    </p:spTree>
    <p:extLst>
      <p:ext uri="{BB962C8B-B14F-4D97-AF65-F5344CB8AC3E}">
        <p14:creationId xmlns:p14="http://schemas.microsoft.com/office/powerpoint/2010/main" val="1843575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60165-64AC-4B82-B259-D330B8F3DC74}" type="datetimeFigureOut">
              <a:rPr lang="en-US" smtClean="0"/>
              <a:t>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D2797-D6DB-40BE-887A-770A6FA80864}" type="slidenum">
              <a:rPr lang="en-US" smtClean="0"/>
              <a:t>‹#›</a:t>
            </a:fld>
            <a:endParaRPr lang="en-US"/>
          </a:p>
        </p:txBody>
      </p:sp>
    </p:spTree>
    <p:extLst>
      <p:ext uri="{BB962C8B-B14F-4D97-AF65-F5344CB8AC3E}">
        <p14:creationId xmlns:p14="http://schemas.microsoft.com/office/powerpoint/2010/main" val="698361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460165-64AC-4B82-B259-D330B8F3DC74}" type="datetimeFigureOut">
              <a:rPr lang="en-US" smtClean="0"/>
              <a:t>2/18/2017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8D2797-D6DB-40BE-887A-770A6FA80864}" type="slidenum">
              <a:rPr lang="en-US" smtClean="0"/>
              <a:t>‹#›</a:t>
            </a:fld>
            <a:endParaRPr lang="en-US"/>
          </a:p>
        </p:txBody>
      </p:sp>
    </p:spTree>
    <p:extLst>
      <p:ext uri="{BB962C8B-B14F-4D97-AF65-F5344CB8AC3E}">
        <p14:creationId xmlns:p14="http://schemas.microsoft.com/office/powerpoint/2010/main" val="2866523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305800" cy="4827475"/>
          </a:xfrm>
          <a:prstGeom prst="rect">
            <a:avLst/>
          </a:prstGeom>
          <a:noFill/>
        </p:spPr>
        <p:txBody>
          <a:bodyPr wrap="square" rtlCol="0">
            <a:spAutoFit/>
          </a:bodyPr>
          <a:lstStyle/>
          <a:p>
            <a:pPr algn="ctr"/>
            <a:endParaRPr lang="en-US" sz="4000" dirty="0" smtClean="0"/>
          </a:p>
          <a:p>
            <a:pPr algn="ctr">
              <a:lnSpc>
                <a:spcPct val="115000"/>
              </a:lnSpc>
            </a:pPr>
            <a:r>
              <a:rPr lang="en-US" sz="5400" dirty="0" smtClean="0">
                <a:effectLst/>
                <a:latin typeface="Arial"/>
                <a:ea typeface="Times New Roman"/>
                <a:cs typeface="Times New Roman"/>
              </a:rPr>
              <a:t>Lab: DNA Fingerprinting</a:t>
            </a:r>
            <a:endParaRPr lang="en-US" sz="3200" dirty="0">
              <a:ea typeface="Calibri"/>
              <a:cs typeface="Times New Roman"/>
            </a:endParaRPr>
          </a:p>
          <a:p>
            <a:pPr algn="ctr">
              <a:lnSpc>
                <a:spcPct val="115000"/>
              </a:lnSpc>
            </a:pPr>
            <a:r>
              <a:rPr lang="en-US" sz="3600" spc="270" dirty="0" smtClean="0">
                <a:effectLst/>
                <a:latin typeface="Arial"/>
                <a:ea typeface="Times New Roman"/>
                <a:cs typeface="Times New Roman"/>
              </a:rPr>
              <a:t>BIOLOGY: UNIT 7</a:t>
            </a:r>
          </a:p>
          <a:p>
            <a:pPr algn="ctr">
              <a:lnSpc>
                <a:spcPct val="115000"/>
              </a:lnSpc>
            </a:pPr>
            <a:endParaRPr lang="en-US" sz="3600" spc="270" dirty="0">
              <a:latin typeface="Arial"/>
              <a:ea typeface="Calibri"/>
              <a:cs typeface="Times New Roman"/>
            </a:endParaRPr>
          </a:p>
          <a:p>
            <a:pPr algn="ctr">
              <a:lnSpc>
                <a:spcPct val="115000"/>
              </a:lnSpc>
            </a:pPr>
            <a:endParaRPr lang="en-US" sz="3600" spc="270" dirty="0" smtClean="0">
              <a:latin typeface="Arial"/>
              <a:ea typeface="Calibri"/>
              <a:cs typeface="Times New Roman"/>
            </a:endParaRPr>
          </a:p>
          <a:p>
            <a:pPr algn="ctr">
              <a:lnSpc>
                <a:spcPct val="115000"/>
              </a:lnSpc>
            </a:pPr>
            <a:r>
              <a:rPr lang="en-US" sz="3600" spc="270" dirty="0" smtClean="0">
                <a:latin typeface="Arial"/>
                <a:ea typeface="Calibri"/>
                <a:cs typeface="Times New Roman"/>
              </a:rPr>
              <a:t>GRADING RUBRIC</a:t>
            </a:r>
            <a:endParaRPr lang="en-US" sz="4000" dirty="0">
              <a:ea typeface="Calibri"/>
              <a:cs typeface="Times New Roman"/>
            </a:endParaRPr>
          </a:p>
          <a:p>
            <a:pPr algn="ctr"/>
            <a:endParaRPr lang="en-US" sz="4000" dirty="0"/>
          </a:p>
        </p:txBody>
      </p:sp>
    </p:spTree>
    <p:extLst>
      <p:ext uri="{BB962C8B-B14F-4D97-AF65-F5344CB8AC3E}">
        <p14:creationId xmlns:p14="http://schemas.microsoft.com/office/powerpoint/2010/main" val="2285815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6096000" cy="6124754"/>
          </a:xfrm>
          <a:prstGeom prst="rect">
            <a:avLst/>
          </a:prstGeom>
          <a:noFill/>
        </p:spPr>
        <p:txBody>
          <a:bodyPr wrap="square" rtlCol="0">
            <a:spAutoFit/>
          </a:bodyPr>
          <a:lstStyle/>
          <a:p>
            <a:r>
              <a:rPr lang="en-US" sz="2800" b="1" dirty="0"/>
              <a:t>1. Case 1</a:t>
            </a:r>
            <a:endParaRPr lang="en-US" sz="2800" dirty="0"/>
          </a:p>
          <a:p>
            <a:r>
              <a:rPr lang="en-US" sz="2800" dirty="0"/>
              <a:t>A young woman claimed that her son was born as the result of an extra-marital affair with a famous athlete who was a multimillionaire. The athlete denied paternity, so the woman took her case to court, and sued for an extremely generous child support payment. The three individuals gave blood samples for DNA analysis, and the fingerprints are shown in Group 1 of Figure III.</a:t>
            </a:r>
          </a:p>
          <a:p>
            <a:r>
              <a:rPr lang="en-US" sz="2800" dirty="0"/>
              <a:t> </a:t>
            </a:r>
          </a:p>
          <a:p>
            <a:r>
              <a:rPr lang="en-US" sz="2800" b="1" dirty="0"/>
              <a:t>Q1. </a:t>
            </a:r>
            <a:r>
              <a:rPr lang="en-US" sz="2800" dirty="0"/>
              <a:t>Was the woman's claim justified?</a:t>
            </a:r>
          </a:p>
          <a:p>
            <a:endParaRPr lang="en-US" sz="2800" dirty="0"/>
          </a:p>
        </p:txBody>
      </p:sp>
      <p:pic>
        <p:nvPicPr>
          <p:cNvPr id="3" name="Picture 2"/>
          <p:cNvPicPr/>
          <p:nvPr/>
        </p:nvPicPr>
        <p:blipFill rotWithShape="1">
          <a:blip r:embed="rId2">
            <a:extLst>
              <a:ext uri="{28A0092B-C50C-407E-A947-70E740481C1C}">
                <a14:useLocalDpi xmlns:a14="http://schemas.microsoft.com/office/drawing/2010/main" val="0"/>
              </a:ext>
            </a:extLst>
          </a:blip>
          <a:srcRect l="7110" t="2829" r="56816" b="3199"/>
          <a:stretch/>
        </p:blipFill>
        <p:spPr bwMode="auto">
          <a:xfrm>
            <a:off x="6622473" y="420914"/>
            <a:ext cx="2144156" cy="4760686"/>
          </a:xfrm>
          <a:prstGeom prst="rect">
            <a:avLst/>
          </a:prstGeom>
          <a:noFill/>
          <a:ln>
            <a:noFill/>
          </a:ln>
        </p:spPr>
      </p:pic>
      <p:sp>
        <p:nvSpPr>
          <p:cNvPr id="4" name="Rectangle 3"/>
          <p:cNvSpPr/>
          <p:nvPr/>
        </p:nvSpPr>
        <p:spPr>
          <a:xfrm>
            <a:off x="6858000" y="4724400"/>
            <a:ext cx="836551"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829300" y="5344180"/>
            <a:ext cx="1143000" cy="523220"/>
          </a:xfrm>
          <a:prstGeom prst="rect">
            <a:avLst/>
          </a:prstGeom>
          <a:noFill/>
        </p:spPr>
        <p:txBody>
          <a:bodyPr wrap="square" rtlCol="0">
            <a:spAutoFit/>
          </a:bodyPr>
          <a:lstStyle/>
          <a:p>
            <a:r>
              <a:rPr lang="en-US" sz="2800" dirty="0" smtClean="0">
                <a:solidFill>
                  <a:srgbClr val="FF0000"/>
                </a:solidFill>
              </a:rPr>
              <a:t>NO</a:t>
            </a:r>
            <a:endParaRPr lang="en-US" sz="2800" dirty="0">
              <a:solidFill>
                <a:srgbClr val="FF0000"/>
              </a:solidFill>
            </a:endParaRPr>
          </a:p>
        </p:txBody>
      </p:sp>
    </p:spTree>
    <p:extLst>
      <p:ext uri="{BB962C8B-B14F-4D97-AF65-F5344CB8AC3E}">
        <p14:creationId xmlns:p14="http://schemas.microsoft.com/office/powerpoint/2010/main" val="97830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6248400" cy="5693866"/>
          </a:xfrm>
          <a:prstGeom prst="rect">
            <a:avLst/>
          </a:prstGeom>
          <a:noFill/>
        </p:spPr>
        <p:txBody>
          <a:bodyPr wrap="square" rtlCol="0">
            <a:spAutoFit/>
          </a:bodyPr>
          <a:lstStyle/>
          <a:p>
            <a:r>
              <a:rPr lang="en-US" sz="2800" b="1" dirty="0"/>
              <a:t>2. Case 2</a:t>
            </a:r>
            <a:endParaRPr lang="en-US" sz="2800" dirty="0"/>
          </a:p>
          <a:p>
            <a:r>
              <a:rPr lang="en-US" sz="2800" dirty="0"/>
              <a:t>The fingerprints of Group 2 of FIGURE III are from a Guatemalan family. A woman claimed that her daughter was born in Canada and emigrated to Guatemala to join her father. When she wanted to return to Canada, the immigration authorities claimed that she was not the woman's real daughter.</a:t>
            </a:r>
          </a:p>
          <a:p>
            <a:r>
              <a:rPr lang="en-US" sz="2800" dirty="0"/>
              <a:t> </a:t>
            </a:r>
          </a:p>
          <a:p>
            <a:r>
              <a:rPr lang="en-US" sz="2800" b="1" dirty="0"/>
              <a:t>Q2. </a:t>
            </a:r>
            <a:r>
              <a:rPr lang="en-US" sz="2800" dirty="0"/>
              <a:t>On the basis of the evidence is the woman's claim true?</a:t>
            </a:r>
          </a:p>
          <a:p>
            <a:endParaRPr lang="en-US" sz="2800" dirty="0"/>
          </a:p>
        </p:txBody>
      </p:sp>
      <p:pic>
        <p:nvPicPr>
          <p:cNvPr id="5" name="Picture 4"/>
          <p:cNvPicPr/>
          <p:nvPr/>
        </p:nvPicPr>
        <p:blipFill rotWithShape="1">
          <a:blip r:embed="rId2">
            <a:extLst>
              <a:ext uri="{28A0092B-C50C-407E-A947-70E740481C1C}">
                <a14:useLocalDpi xmlns:a14="http://schemas.microsoft.com/office/drawing/2010/main" val="0"/>
              </a:ext>
            </a:extLst>
          </a:blip>
          <a:srcRect l="7110" t="2829" r="56816" b="3199"/>
          <a:stretch/>
        </p:blipFill>
        <p:spPr bwMode="auto">
          <a:xfrm>
            <a:off x="6622473" y="420914"/>
            <a:ext cx="2144156" cy="4760686"/>
          </a:xfrm>
          <a:prstGeom prst="rect">
            <a:avLst/>
          </a:prstGeom>
          <a:noFill/>
          <a:ln>
            <a:noFill/>
          </a:ln>
        </p:spPr>
      </p:pic>
      <p:sp>
        <p:nvSpPr>
          <p:cNvPr id="4" name="Rectangle 3"/>
          <p:cNvSpPr/>
          <p:nvPr/>
        </p:nvSpPr>
        <p:spPr>
          <a:xfrm>
            <a:off x="7774049" y="4648200"/>
            <a:ext cx="836551"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581400" y="4919990"/>
            <a:ext cx="1143000" cy="523220"/>
          </a:xfrm>
          <a:prstGeom prst="rect">
            <a:avLst/>
          </a:prstGeom>
          <a:noFill/>
        </p:spPr>
        <p:txBody>
          <a:bodyPr wrap="square" rtlCol="0">
            <a:spAutoFit/>
          </a:bodyPr>
          <a:lstStyle/>
          <a:p>
            <a:r>
              <a:rPr lang="en-US" sz="2800" dirty="0" smtClean="0">
                <a:solidFill>
                  <a:srgbClr val="FF0000"/>
                </a:solidFill>
              </a:rPr>
              <a:t>YES</a:t>
            </a:r>
            <a:endParaRPr lang="en-US" sz="2800" dirty="0">
              <a:solidFill>
                <a:srgbClr val="FF0000"/>
              </a:solidFill>
            </a:endParaRPr>
          </a:p>
        </p:txBody>
      </p:sp>
    </p:spTree>
    <p:extLst>
      <p:ext uri="{BB962C8B-B14F-4D97-AF65-F5344CB8AC3E}">
        <p14:creationId xmlns:p14="http://schemas.microsoft.com/office/powerpoint/2010/main" val="403876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686800" cy="6617196"/>
          </a:xfrm>
          <a:prstGeom prst="rect">
            <a:avLst/>
          </a:prstGeom>
          <a:noFill/>
        </p:spPr>
        <p:txBody>
          <a:bodyPr wrap="square" rtlCol="0">
            <a:spAutoFit/>
          </a:bodyPr>
          <a:lstStyle/>
          <a:p>
            <a:r>
              <a:rPr lang="en-US" b="1" dirty="0"/>
              <a:t>PART IV - DNA IN THE COURTROOM</a:t>
            </a:r>
            <a:endParaRPr lang="en-US" dirty="0"/>
          </a:p>
          <a:p>
            <a:r>
              <a:rPr lang="en-US" dirty="0"/>
              <a:t>Jimmy Solo. a famous rock star, returned to his remote upstate New York mansion from an appearance in Toronto. As Jimmy entered the side entrance he noticed a great mess in the living room and den. Drawers had been emptied ; couch cushions ripped open; the furniture was in disarray and the wall safe in the study was open. He stormed upstairs to see if his expensive jewelry collection had been touched and upon doing so heard someone in his bedroom. He grabbed a small metal statue and rushed into his bedroom surprising the thief. In the ensuing struggle the thief's gun discharged killing Jimmy instantly. The next day the housekeeper found Jimmy dead on the floor and immediately contacted the police. The subsequent investigation identified seven possible suspects. They were</a:t>
            </a:r>
            <a:r>
              <a:rPr lang="en-US" dirty="0" smtClean="0"/>
              <a:t>:</a:t>
            </a:r>
            <a:endParaRPr lang="en-US" dirty="0"/>
          </a:p>
          <a:p>
            <a:r>
              <a:rPr lang="en-US" b="1" dirty="0"/>
              <a:t>1. Willie James</a:t>
            </a:r>
            <a:r>
              <a:rPr lang="en-US" dirty="0"/>
              <a:t> - lead guitarist in Jimmy's band who was constantly upstaged and underpaid by Jimmy.</a:t>
            </a:r>
          </a:p>
          <a:p>
            <a:r>
              <a:rPr lang="en-US" b="1" dirty="0"/>
              <a:t>2. Samantha Smith</a:t>
            </a:r>
            <a:r>
              <a:rPr lang="en-US" dirty="0"/>
              <a:t> - Jimmy's former girlfriend who was dropped by him following three years of cohabitation..</a:t>
            </a:r>
          </a:p>
          <a:p>
            <a:r>
              <a:rPr lang="en-US" b="1" dirty="0"/>
              <a:t>3. Lucifer</a:t>
            </a:r>
            <a:r>
              <a:rPr lang="en-US" dirty="0"/>
              <a:t> - Jimmy's bodyguard who is extremely jealous of Jimmy's wealth.</a:t>
            </a:r>
          </a:p>
          <a:p>
            <a:r>
              <a:rPr lang="en-US" b="1" dirty="0"/>
              <a:t>4. Jamie Waite</a:t>
            </a:r>
            <a:r>
              <a:rPr lang="en-US" dirty="0"/>
              <a:t> - Jimmy's manager who has accumulated massive gambling debts.</a:t>
            </a:r>
          </a:p>
          <a:p>
            <a:r>
              <a:rPr lang="en-US" b="1" dirty="0"/>
              <a:t>5. Dicky Schultz</a:t>
            </a:r>
            <a:r>
              <a:rPr lang="en-US" dirty="0"/>
              <a:t> - a former acquaintance of Jimmy's who claims he is owed thousands for past services.</a:t>
            </a:r>
          </a:p>
          <a:p>
            <a:r>
              <a:rPr lang="en-US" b="1" dirty="0"/>
              <a:t>6. </a:t>
            </a:r>
            <a:r>
              <a:rPr lang="en-US" b="1" dirty="0" err="1"/>
              <a:t>Casparina</a:t>
            </a:r>
            <a:r>
              <a:rPr lang="en-US" dirty="0"/>
              <a:t> - Jimmy's new girlfriend who is under pressure from former friends to pay back large loans.</a:t>
            </a:r>
          </a:p>
          <a:p>
            <a:r>
              <a:rPr lang="en-US" b="1" dirty="0"/>
              <a:t>7. Jimmy The Weasel</a:t>
            </a:r>
            <a:r>
              <a:rPr lang="en-US" dirty="0"/>
              <a:t> - a former friend of Jimmy who was promised a position in Jimmy's band that never materialized.</a:t>
            </a:r>
          </a:p>
          <a:p>
            <a:endParaRPr lang="en-US" sz="2800" dirty="0"/>
          </a:p>
        </p:txBody>
      </p:sp>
    </p:spTree>
    <p:extLst>
      <p:ext uri="{BB962C8B-B14F-4D97-AF65-F5344CB8AC3E}">
        <p14:creationId xmlns:p14="http://schemas.microsoft.com/office/powerpoint/2010/main" val="2851184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6096000" cy="5693866"/>
          </a:xfrm>
          <a:prstGeom prst="rect">
            <a:avLst/>
          </a:prstGeom>
          <a:noFill/>
        </p:spPr>
        <p:txBody>
          <a:bodyPr wrap="square" rtlCol="0">
            <a:spAutoFit/>
          </a:bodyPr>
          <a:lstStyle/>
          <a:p>
            <a:r>
              <a:rPr lang="en-US" sz="2800" dirty="0"/>
              <a:t>It was established that all had a motive for killing Jimmy and none had an ironclad alibi. The police</a:t>
            </a:r>
          </a:p>
          <a:p>
            <a:r>
              <a:rPr lang="en-US" sz="2800" dirty="0"/>
              <a:t>realized they had a problem and consequently decided to undertake a DNA fingerprinting of all suspects and from a blood sample taken from the crime scene.</a:t>
            </a:r>
          </a:p>
          <a:p>
            <a:r>
              <a:rPr lang="en-US" sz="2800" dirty="0"/>
              <a:t> </a:t>
            </a:r>
          </a:p>
          <a:p>
            <a:r>
              <a:rPr lang="en-US" sz="2800" b="1" dirty="0"/>
              <a:t>Q3</a:t>
            </a:r>
            <a:r>
              <a:rPr lang="en-US" sz="2800" dirty="0"/>
              <a:t>. Using the DNA fingerprint in Figure IV on the evidence sheet, determine who killed Jimmy solo.  Who was it?</a:t>
            </a:r>
          </a:p>
          <a:p>
            <a:endParaRPr lang="en-US" sz="2800" dirty="0"/>
          </a:p>
        </p:txBody>
      </p:sp>
      <p:pic>
        <p:nvPicPr>
          <p:cNvPr id="3" name="Picture 2"/>
          <p:cNvPicPr/>
          <p:nvPr/>
        </p:nvPicPr>
        <p:blipFill rotWithShape="1">
          <a:blip r:embed="rId2">
            <a:extLst>
              <a:ext uri="{28A0092B-C50C-407E-A947-70E740481C1C}">
                <a14:useLocalDpi xmlns:a14="http://schemas.microsoft.com/office/drawing/2010/main" val="0"/>
              </a:ext>
            </a:extLst>
          </a:blip>
          <a:srcRect l="53776" t="2829" r="4050" b="19900"/>
          <a:stretch/>
        </p:blipFill>
        <p:spPr bwMode="auto">
          <a:xfrm>
            <a:off x="6248400" y="200197"/>
            <a:ext cx="2659117" cy="4067003"/>
          </a:xfrm>
          <a:prstGeom prst="rect">
            <a:avLst/>
          </a:prstGeom>
          <a:noFill/>
          <a:ln>
            <a:noFill/>
          </a:ln>
        </p:spPr>
      </p:pic>
      <p:sp>
        <p:nvSpPr>
          <p:cNvPr id="4" name="TextBox 3"/>
          <p:cNvSpPr txBox="1"/>
          <p:nvPr/>
        </p:nvSpPr>
        <p:spPr>
          <a:xfrm>
            <a:off x="457200" y="5410200"/>
            <a:ext cx="8450317" cy="1384995"/>
          </a:xfrm>
          <a:prstGeom prst="rect">
            <a:avLst/>
          </a:prstGeom>
          <a:noFill/>
        </p:spPr>
        <p:txBody>
          <a:bodyPr wrap="square" rtlCol="0">
            <a:spAutoFit/>
          </a:bodyPr>
          <a:lstStyle/>
          <a:p>
            <a:r>
              <a:rPr lang="en-US" sz="2800" b="1" dirty="0" smtClean="0">
                <a:solidFill>
                  <a:srgbClr val="FF0000"/>
                </a:solidFill>
              </a:rPr>
              <a:t>3. Lucifer</a:t>
            </a:r>
            <a:r>
              <a:rPr lang="en-US" sz="2800" dirty="0" smtClean="0">
                <a:solidFill>
                  <a:srgbClr val="FF0000"/>
                </a:solidFill>
              </a:rPr>
              <a:t> - Jimmy's bodyguard who is extremely jealous of Jimmy's wealth.</a:t>
            </a:r>
          </a:p>
          <a:p>
            <a:endParaRPr lang="en-US" sz="2800" dirty="0">
              <a:solidFill>
                <a:srgbClr val="FF0000"/>
              </a:solidFill>
            </a:endParaRPr>
          </a:p>
        </p:txBody>
      </p:sp>
      <p:sp>
        <p:nvSpPr>
          <p:cNvPr id="5" name="Rectangle 4"/>
          <p:cNvSpPr/>
          <p:nvPr/>
        </p:nvSpPr>
        <p:spPr>
          <a:xfrm>
            <a:off x="6781800" y="228600"/>
            <a:ext cx="838200" cy="381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118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3733800" cy="3539430"/>
          </a:xfrm>
          <a:prstGeom prst="rect">
            <a:avLst/>
          </a:prstGeom>
          <a:noFill/>
        </p:spPr>
        <p:txBody>
          <a:bodyPr wrap="square" rtlCol="0">
            <a:spAutoFit/>
          </a:bodyPr>
          <a:lstStyle/>
          <a:p>
            <a:r>
              <a:rPr lang="en-US" sz="2800" b="1" dirty="0"/>
              <a:t>CONCLUSION QUESTIONS</a:t>
            </a:r>
            <a:r>
              <a:rPr lang="en-US" sz="2800" b="1" dirty="0" smtClean="0"/>
              <a:t>:</a:t>
            </a:r>
            <a:endParaRPr lang="en-US" sz="2800" dirty="0"/>
          </a:p>
          <a:p>
            <a:r>
              <a:rPr lang="en-US" sz="2800" dirty="0"/>
              <a:t>1. If all humans share 95.5% or more of their DNA, how can a DNA fingerprint differentiate between to individuals?</a:t>
            </a:r>
          </a:p>
          <a:p>
            <a:endParaRPr lang="en-US" sz="2800" dirty="0"/>
          </a:p>
        </p:txBody>
      </p:sp>
      <p:pic>
        <p:nvPicPr>
          <p:cNvPr id="1026" name="Picture 2" descr="Image result for what percent of dna makes up ge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57200"/>
            <a:ext cx="4953000" cy="30225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 GRAPHICS_percentage of DNA humans share with other things_humans"/>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4210050"/>
            <a:ext cx="4838700" cy="24193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 y="3276600"/>
            <a:ext cx="8686800" cy="523220"/>
          </a:xfrm>
          <a:prstGeom prst="rect">
            <a:avLst/>
          </a:prstGeom>
          <a:noFill/>
        </p:spPr>
        <p:txBody>
          <a:bodyPr wrap="square" rtlCol="0">
            <a:spAutoFit/>
          </a:bodyPr>
          <a:lstStyle/>
          <a:p>
            <a:r>
              <a:rPr lang="en-US" sz="2800" dirty="0" smtClean="0">
                <a:solidFill>
                  <a:srgbClr val="FF0000"/>
                </a:solidFill>
              </a:rPr>
              <a:t>Hypervariable regions of DNA are used</a:t>
            </a:r>
            <a:endParaRPr lang="en-US" sz="2800" dirty="0">
              <a:solidFill>
                <a:srgbClr val="FF0000"/>
              </a:solidFill>
            </a:endParaRPr>
          </a:p>
        </p:txBody>
      </p:sp>
    </p:spTree>
    <p:extLst>
      <p:ext uri="{BB962C8B-B14F-4D97-AF65-F5344CB8AC3E}">
        <p14:creationId xmlns:p14="http://schemas.microsoft.com/office/powerpoint/2010/main" val="285118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534400" cy="954107"/>
          </a:xfrm>
          <a:prstGeom prst="rect">
            <a:avLst/>
          </a:prstGeom>
          <a:noFill/>
        </p:spPr>
        <p:txBody>
          <a:bodyPr wrap="square" rtlCol="0">
            <a:spAutoFit/>
          </a:bodyPr>
          <a:lstStyle/>
          <a:p>
            <a:r>
              <a:rPr lang="en-US" sz="2800" dirty="0"/>
              <a:t>2. What are DNA fingerprints currently used for?</a:t>
            </a:r>
          </a:p>
          <a:p>
            <a:endParaRPr lang="en-US" sz="2800" dirty="0"/>
          </a:p>
        </p:txBody>
      </p:sp>
      <p:pic>
        <p:nvPicPr>
          <p:cNvPr id="2050" name="Picture 2" descr="Image result for what are DNA fingerprints used for"/>
          <p:cNvPicPr>
            <a:picLocks noChangeAspect="1" noChangeArrowheads="1"/>
          </p:cNvPicPr>
          <p:nvPr/>
        </p:nvPicPr>
        <p:blipFill rotWithShape="1">
          <a:blip r:embed="rId2">
            <a:duotone>
              <a:prstClr val="black"/>
              <a:schemeClr val="accent2">
                <a:tint val="45000"/>
                <a:satMod val="400000"/>
              </a:schemeClr>
            </a:duotone>
            <a:extLst>
              <a:ext uri="{28A0092B-C50C-407E-A947-70E740481C1C}">
                <a14:useLocalDpi xmlns:a14="http://schemas.microsoft.com/office/drawing/2010/main" val="0"/>
              </a:ext>
            </a:extLst>
          </a:blip>
          <a:srcRect l="16162" t="8353" r="8344" b="14995"/>
          <a:stretch/>
        </p:blipFill>
        <p:spPr bwMode="auto">
          <a:xfrm>
            <a:off x="1388910" y="1219200"/>
            <a:ext cx="6366180" cy="4847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18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528</Words>
  <Application>Microsoft Office PowerPoint</Application>
  <PresentationFormat>On-screen Show (4:3)</PresentationFormat>
  <Paragraphs>34</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Capistrano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CUSD</dc:creator>
  <cp:lastModifiedBy>CUSD</cp:lastModifiedBy>
  <cp:revision>6</cp:revision>
  <dcterms:created xsi:type="dcterms:W3CDTF">2017-02-18T16:20:07Z</dcterms:created>
  <dcterms:modified xsi:type="dcterms:W3CDTF">2017-02-18T16:57:39Z</dcterms:modified>
</cp:coreProperties>
</file>