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D19D-5F85-6845-B744-AC68B4D974C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4C4E-A2F4-154A-A54E-7037DC18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7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D19D-5F85-6845-B744-AC68B4D974C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4C4E-A2F4-154A-A54E-7037DC18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6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D19D-5F85-6845-B744-AC68B4D974C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4C4E-A2F4-154A-A54E-7037DC18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9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D19D-5F85-6845-B744-AC68B4D974C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4C4E-A2F4-154A-A54E-7037DC18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58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D19D-5F85-6845-B744-AC68B4D974C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4C4E-A2F4-154A-A54E-7037DC18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7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D19D-5F85-6845-B744-AC68B4D974C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4C4E-A2F4-154A-A54E-7037DC18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7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D19D-5F85-6845-B744-AC68B4D974C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4C4E-A2F4-154A-A54E-7037DC18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71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D19D-5F85-6845-B744-AC68B4D974C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4C4E-A2F4-154A-A54E-7037DC18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3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D19D-5F85-6845-B744-AC68B4D974C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4C4E-A2F4-154A-A54E-7037DC18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71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D19D-5F85-6845-B744-AC68B4D974C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4C4E-A2F4-154A-A54E-7037DC18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1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D19D-5F85-6845-B744-AC68B4D974C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4C4E-A2F4-154A-A54E-7037DC18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71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FD19D-5F85-6845-B744-AC68B4D974C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B4C4E-A2F4-154A-A54E-7037DC18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4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762" y="250673"/>
            <a:ext cx="852159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 smtClean="0">
              <a:latin typeface="Arial"/>
              <a:cs typeface="Arial"/>
            </a:endParaRPr>
          </a:p>
          <a:p>
            <a:pPr algn="ctr"/>
            <a:endParaRPr lang="en-US" sz="4000" dirty="0">
              <a:latin typeface="Arial"/>
              <a:cs typeface="Arial"/>
            </a:endParaRPr>
          </a:p>
          <a:p>
            <a:pPr algn="ctr"/>
            <a:r>
              <a:rPr lang="en-US" sz="6000" dirty="0" smtClean="0">
                <a:latin typeface="Arial"/>
                <a:cs typeface="Arial"/>
              </a:rPr>
              <a:t>GRADING RUBRIC</a:t>
            </a:r>
          </a:p>
          <a:p>
            <a:pPr algn="ctr"/>
            <a:r>
              <a:rPr lang="en-US" sz="6000" dirty="0">
                <a:solidFill>
                  <a:srgbClr val="FF0000"/>
                </a:solidFill>
                <a:latin typeface="Arial"/>
                <a:cs typeface="Arial"/>
              </a:rPr>
              <a:t>Practice Quiz</a:t>
            </a:r>
          </a:p>
          <a:p>
            <a:pPr algn="ctr"/>
            <a:r>
              <a:rPr lang="en-US" sz="6000" dirty="0" smtClean="0">
                <a:solidFill>
                  <a:srgbClr val="FF0000"/>
                </a:solidFill>
                <a:latin typeface="Arial"/>
                <a:cs typeface="Arial"/>
              </a:rPr>
              <a:t>Punnett Square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799" y="3901807"/>
            <a:ext cx="896020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 smtClean="0"/>
          </a:p>
          <a:p>
            <a:pPr algn="ctr"/>
            <a:r>
              <a:rPr lang="en-US" sz="5400" dirty="0" smtClean="0">
                <a:solidFill>
                  <a:srgbClr val="FF0000"/>
                </a:solidFill>
                <a:latin typeface="Arial"/>
                <a:cs typeface="Arial"/>
              </a:rPr>
              <a:t>TOTAL POINTS = 30 points </a:t>
            </a:r>
            <a:endParaRPr lang="en-US" sz="40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259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762" y="250673"/>
            <a:ext cx="852159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Assume that blood type is inherited as A and B dominant over O, but A and B are </a:t>
            </a:r>
            <a:r>
              <a:rPr lang="en-US" sz="2400" dirty="0" err="1"/>
              <a:t>codominant</a:t>
            </a:r>
            <a:r>
              <a:rPr lang="en-US" sz="2400" dirty="0"/>
              <a:t> over each other. Genotypes (IA IA) and (IA </a:t>
            </a:r>
            <a:r>
              <a:rPr lang="en-US" sz="2400" dirty="0" err="1"/>
              <a:t>i</a:t>
            </a:r>
            <a:r>
              <a:rPr lang="en-US" sz="2400" dirty="0"/>
              <a:t>) are then phenotypically type A, genotypes (IB IB) and (IB </a:t>
            </a:r>
            <a:r>
              <a:rPr lang="en-US" sz="2400" dirty="0" err="1"/>
              <a:t>i</a:t>
            </a:r>
            <a:r>
              <a:rPr lang="en-US" sz="2400" dirty="0"/>
              <a:t>) are type B, genotype (IA IB) is type AB, and genotype (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) is type O blood. A man with blood type </a:t>
            </a:r>
            <a:r>
              <a:rPr lang="en-US" sz="2400" b="1" dirty="0"/>
              <a:t>I</a:t>
            </a:r>
            <a:r>
              <a:rPr lang="en-US" sz="2400" b="1" baseline="30000" dirty="0"/>
              <a:t>A</a:t>
            </a:r>
            <a:r>
              <a:rPr lang="en-US" sz="2400" b="1" dirty="0"/>
              <a:t> </a:t>
            </a:r>
            <a:r>
              <a:rPr lang="en-US" sz="2400" b="1" dirty="0" smtClean="0"/>
              <a:t>I</a:t>
            </a:r>
            <a:r>
              <a:rPr lang="en-US" sz="2400" b="1" baseline="30000" dirty="0" smtClean="0"/>
              <a:t>B</a:t>
            </a:r>
            <a:r>
              <a:rPr lang="en-US" sz="2400" b="1" dirty="0" smtClean="0"/>
              <a:t> </a:t>
            </a:r>
            <a:r>
              <a:rPr lang="en-US" sz="2400" dirty="0"/>
              <a:t>marries a woman with type </a:t>
            </a:r>
            <a:r>
              <a:rPr lang="en-US" sz="2400" b="1" dirty="0" err="1" smtClean="0"/>
              <a:t>I</a:t>
            </a:r>
            <a:r>
              <a:rPr lang="en-US" sz="2400" b="1" baseline="30000" dirty="0" err="1" smtClean="0"/>
              <a:t>A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</a:t>
            </a:r>
            <a:r>
              <a:rPr lang="en-US" sz="2400" dirty="0"/>
              <a:t>blood. What are the genotypic and phenotypic ratios of the offspring? </a:t>
            </a:r>
          </a:p>
          <a:p>
            <a:endParaRPr lang="en-US" sz="2800" dirty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01579" y="6116425"/>
            <a:ext cx="1754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5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417073"/>
              </p:ext>
            </p:extLst>
          </p:nvPr>
        </p:nvGraphicFramePr>
        <p:xfrm>
          <a:off x="1298445" y="3879643"/>
          <a:ext cx="2599938" cy="2236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9969"/>
                <a:gridCol w="1299969"/>
              </a:tblGrid>
              <a:tr h="1118391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3200" b="1" baseline="300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3200" b="1" baseline="30000" dirty="0" err="1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3200" b="1" baseline="300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 I</a:t>
                      </a:r>
                      <a:r>
                        <a:rPr lang="en-US" sz="3200" b="1" baseline="300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18391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3200" b="1" baseline="30000" dirty="0" err="1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sz="3200" b="1" baseline="0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3200" b="1" baseline="30000" dirty="0" err="1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3200" b="1" baseline="0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74531" y="2699098"/>
            <a:ext cx="32457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</a:t>
            </a:r>
            <a:r>
              <a:rPr lang="en-US" sz="3200" b="1" baseline="30000" dirty="0">
                <a:solidFill>
                  <a:srgbClr val="FF0000"/>
                </a:solidFill>
              </a:rPr>
              <a:t>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I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B</a:t>
            </a:r>
            <a:r>
              <a:rPr lang="en-US" sz="3200" b="1" dirty="0" smtClean="0">
                <a:solidFill>
                  <a:srgbClr val="FF0000"/>
                </a:solidFill>
              </a:rPr>
              <a:t>   </a:t>
            </a:r>
            <a:r>
              <a:rPr lang="en-US" sz="3200" dirty="0" smtClean="0">
                <a:solidFill>
                  <a:srgbClr val="FF0000"/>
                </a:solidFill>
              </a:rPr>
              <a:t>X</a:t>
            </a:r>
            <a:r>
              <a:rPr lang="en-US" sz="3200" b="1" dirty="0" smtClean="0">
                <a:solidFill>
                  <a:srgbClr val="FF0000"/>
                </a:solidFill>
              </a:rPr>
              <a:t>   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I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i</a:t>
            </a:r>
            <a:r>
              <a:rPr lang="en-US" sz="3200" b="1" dirty="0" smtClean="0">
                <a:solidFill>
                  <a:srgbClr val="FF0000"/>
                </a:solidFill>
              </a:rPr>
              <a:t>  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0496" y="3140126"/>
            <a:ext cx="225788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A                 </a:t>
            </a:r>
            <a:r>
              <a:rPr lang="en-US" sz="3200" b="1" dirty="0" smtClean="0">
                <a:solidFill>
                  <a:srgbClr val="FF0000"/>
                </a:solidFill>
              </a:rPr>
              <a:t>I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B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00762" y="4130645"/>
            <a:ext cx="757622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I</a:t>
            </a:r>
            <a:r>
              <a:rPr lang="en-US" sz="3200" b="1" baseline="30000" dirty="0">
                <a:solidFill>
                  <a:srgbClr val="FF0000"/>
                </a:solidFill>
              </a:rPr>
              <a:t>A</a:t>
            </a:r>
            <a:endParaRPr lang="en-US" sz="3200" b="1" baseline="30000" dirty="0" smtClean="0">
              <a:solidFill>
                <a:srgbClr val="FF0000"/>
              </a:solidFill>
            </a:endParaRPr>
          </a:p>
          <a:p>
            <a:pPr algn="r"/>
            <a:endParaRPr lang="en-US" sz="3200" b="1" baseline="30000" dirty="0">
              <a:solidFill>
                <a:srgbClr val="FF0000"/>
              </a:solidFill>
            </a:endParaRPr>
          </a:p>
          <a:p>
            <a:pPr algn="r"/>
            <a:endParaRPr lang="en-US" sz="3200" b="1" baseline="30000" dirty="0" smtClean="0">
              <a:solidFill>
                <a:srgbClr val="FF0000"/>
              </a:solidFill>
            </a:endParaRPr>
          </a:p>
          <a:p>
            <a:pPr algn="r"/>
            <a:r>
              <a:rPr lang="en-US" sz="3200" b="1" dirty="0" err="1">
                <a:solidFill>
                  <a:srgbClr val="FF0000"/>
                </a:solidFill>
              </a:rPr>
              <a:t>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998002" y="3879643"/>
            <a:ext cx="45888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Genotypic ratio:  1:1:1:1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Phenotypic ratio:   2:1:1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38256" y="2699098"/>
            <a:ext cx="10936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1 point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1120" y="3224580"/>
            <a:ext cx="10936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1 point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73288" y="4750050"/>
            <a:ext cx="10936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1 point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20243" y="3919519"/>
            <a:ext cx="10936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1 point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04572" y="4496706"/>
            <a:ext cx="10936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1 point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252030" y="3481288"/>
            <a:ext cx="36407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91849" y="3708393"/>
            <a:ext cx="0" cy="4222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442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762" y="250673"/>
            <a:ext cx="852159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2. In certain breeds of dogs, deafness is due to a recessive allele (d) of a particular gene, and normal hearing is due to its dominant allele (D). A heterozygous normal dog is crossed with </a:t>
            </a:r>
            <a:r>
              <a:rPr lang="en-US" sz="2400" dirty="0" smtClean="0"/>
              <a:t>a deaf </a:t>
            </a:r>
            <a:r>
              <a:rPr lang="en-US" sz="2400" dirty="0"/>
              <a:t>dog. What are the genotypic and phenotypic ratios of the offspring? </a:t>
            </a:r>
          </a:p>
          <a:p>
            <a:endParaRPr lang="en-US" sz="2800" dirty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01579" y="6116425"/>
            <a:ext cx="1754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5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806166"/>
              </p:ext>
            </p:extLst>
          </p:nvPr>
        </p:nvGraphicFramePr>
        <p:xfrm>
          <a:off x="1298445" y="3879643"/>
          <a:ext cx="2599938" cy="2236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9969"/>
                <a:gridCol w="1299969"/>
              </a:tblGrid>
              <a:tr h="1118391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</a:rPr>
                        <a:t>Dd</a:t>
                      </a:r>
                      <a:endParaRPr lang="en-US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</a:rPr>
                        <a:t>dd</a:t>
                      </a:r>
                      <a:endParaRPr lang="en-US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18391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</a:rPr>
                        <a:t>Dd</a:t>
                      </a:r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</a:rPr>
                        <a:t>dd</a:t>
                      </a:r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74531" y="2699098"/>
            <a:ext cx="32457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Dd</a:t>
            </a:r>
            <a:r>
              <a:rPr lang="en-US" sz="3200" b="1" dirty="0" smtClean="0">
                <a:solidFill>
                  <a:srgbClr val="FF0000"/>
                </a:solidFill>
              </a:rPr>
              <a:t>   X   </a:t>
            </a:r>
            <a:r>
              <a:rPr lang="en-US" sz="3200" b="1" dirty="0" err="1" smtClean="0">
                <a:solidFill>
                  <a:srgbClr val="FF0000"/>
                </a:solidFill>
              </a:rPr>
              <a:t>dd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0496" y="3140126"/>
            <a:ext cx="225788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                 </a:t>
            </a:r>
            <a:r>
              <a:rPr lang="en-US" sz="3200" b="1" dirty="0" smtClean="0">
                <a:solidFill>
                  <a:srgbClr val="FF0000"/>
                </a:solidFill>
              </a:rPr>
              <a:t>d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00762" y="4130645"/>
            <a:ext cx="757622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d</a:t>
            </a:r>
            <a:endParaRPr lang="en-US" sz="3200" b="1" baseline="30000" dirty="0" smtClean="0">
              <a:solidFill>
                <a:srgbClr val="FF0000"/>
              </a:solidFill>
            </a:endParaRPr>
          </a:p>
          <a:p>
            <a:pPr algn="r"/>
            <a:endParaRPr lang="en-US" sz="3200" b="1" baseline="30000" dirty="0">
              <a:solidFill>
                <a:srgbClr val="FF0000"/>
              </a:solidFill>
            </a:endParaRPr>
          </a:p>
          <a:p>
            <a:pPr algn="r"/>
            <a:endParaRPr lang="en-US" sz="3200" b="1" baseline="30000" dirty="0" smtClean="0">
              <a:solidFill>
                <a:srgbClr val="FF0000"/>
              </a:solidFill>
            </a:endParaRPr>
          </a:p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d 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233537" y="3879643"/>
            <a:ext cx="45888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Genotypic ratio:  1:1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Phenotypic ratio:   1:1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38256" y="2699098"/>
            <a:ext cx="10936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1 point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1120" y="3224580"/>
            <a:ext cx="10936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1 point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73288" y="4750050"/>
            <a:ext cx="10936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1 point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95456" y="3899812"/>
            <a:ext cx="10936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1 point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04572" y="4496706"/>
            <a:ext cx="10936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1 point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252030" y="3481288"/>
            <a:ext cx="36407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91849" y="3708393"/>
            <a:ext cx="0" cy="4222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18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762" y="250673"/>
            <a:ext cx="852159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3. In snapdragons, red (R) is not completely dominant over white (r) flowers. What color flowers would you expect when you cross a red flower with a </a:t>
            </a:r>
            <a:r>
              <a:rPr lang="en-US" sz="2400" dirty="0" smtClean="0"/>
              <a:t>white flower</a:t>
            </a:r>
            <a:r>
              <a:rPr lang="en-US" sz="2400" dirty="0"/>
              <a:t>? What are the genotypic and phenotypic ratios of the offspring? </a:t>
            </a:r>
          </a:p>
          <a:p>
            <a:endParaRPr lang="en-US" sz="2800" dirty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01579" y="6116425"/>
            <a:ext cx="1754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5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081454"/>
              </p:ext>
            </p:extLst>
          </p:nvPr>
        </p:nvGraphicFramePr>
        <p:xfrm>
          <a:off x="1298445" y="3879643"/>
          <a:ext cx="2599938" cy="2236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9969"/>
                <a:gridCol w="1299969"/>
              </a:tblGrid>
              <a:tr h="1118391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Rr</a:t>
                      </a:r>
                      <a:endParaRPr lang="en-US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Rr</a:t>
                      </a:r>
                      <a:endParaRPr lang="en-US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18391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</a:rPr>
                        <a:t>Rr</a:t>
                      </a:r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</a:rPr>
                        <a:t>Rr</a:t>
                      </a:r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74531" y="2699098"/>
            <a:ext cx="32457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RR   X   </a:t>
            </a:r>
            <a:r>
              <a:rPr lang="en-US" sz="3200" b="1" dirty="0" err="1" smtClean="0">
                <a:solidFill>
                  <a:srgbClr val="FF0000"/>
                </a:solidFill>
              </a:rPr>
              <a:t>rr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0496" y="3140126"/>
            <a:ext cx="225788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R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                </a:t>
            </a:r>
            <a:r>
              <a:rPr lang="en-US" sz="3200" b="1" dirty="0" smtClean="0">
                <a:solidFill>
                  <a:srgbClr val="FF0000"/>
                </a:solidFill>
              </a:rPr>
              <a:t>R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00762" y="4130645"/>
            <a:ext cx="757622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r</a:t>
            </a:r>
            <a:endParaRPr lang="en-US" sz="3200" b="1" baseline="30000" dirty="0" smtClean="0">
              <a:solidFill>
                <a:srgbClr val="FF0000"/>
              </a:solidFill>
            </a:endParaRPr>
          </a:p>
          <a:p>
            <a:pPr algn="r"/>
            <a:endParaRPr lang="en-US" sz="3200" b="1" baseline="30000" dirty="0">
              <a:solidFill>
                <a:srgbClr val="FF0000"/>
              </a:solidFill>
            </a:endParaRPr>
          </a:p>
          <a:p>
            <a:pPr algn="r"/>
            <a:endParaRPr lang="en-US" sz="3200" b="1" baseline="30000" dirty="0" smtClean="0">
              <a:solidFill>
                <a:srgbClr val="FF0000"/>
              </a:solidFill>
            </a:endParaRPr>
          </a:p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r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233537" y="3879643"/>
            <a:ext cx="45888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Genotypic ratio:  4:0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Phenotypic ratio:  4:0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38256" y="2716739"/>
            <a:ext cx="10936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1 point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1120" y="3242221"/>
            <a:ext cx="10936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1 point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73288" y="4767691"/>
            <a:ext cx="10936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1 point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95456" y="3917453"/>
            <a:ext cx="10936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1 point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04572" y="4514347"/>
            <a:ext cx="10936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1 point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252030" y="3481288"/>
            <a:ext cx="36407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91849" y="3708393"/>
            <a:ext cx="0" cy="4222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18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762" y="250673"/>
            <a:ext cx="852159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4. In humans, </a:t>
            </a:r>
            <a:r>
              <a:rPr lang="en-US" sz="2400" dirty="0" smtClean="0"/>
              <a:t>Hunters syndrome (H) </a:t>
            </a:r>
            <a:r>
              <a:rPr lang="en-US" sz="2400" dirty="0"/>
              <a:t>is dominant over normal </a:t>
            </a:r>
            <a:r>
              <a:rPr lang="en-US" sz="2400" dirty="0" smtClean="0"/>
              <a:t>(h). </a:t>
            </a:r>
            <a:r>
              <a:rPr lang="en-US" sz="2400" dirty="0"/>
              <a:t>A homozygous dominant </a:t>
            </a:r>
            <a:r>
              <a:rPr lang="en-US" sz="2400" dirty="0" smtClean="0"/>
              <a:t>(HH) </a:t>
            </a:r>
            <a:r>
              <a:rPr lang="en-US" sz="2400" dirty="0"/>
              <a:t>person dies before the age of one. A heterozygous </a:t>
            </a:r>
            <a:r>
              <a:rPr lang="en-US" sz="2400" dirty="0" smtClean="0"/>
              <a:t>(</a:t>
            </a:r>
            <a:r>
              <a:rPr lang="en-US" sz="2400" dirty="0" err="1" smtClean="0"/>
              <a:t>Hh</a:t>
            </a:r>
            <a:r>
              <a:rPr lang="en-US" sz="2400" dirty="0" smtClean="0"/>
              <a:t>) </a:t>
            </a:r>
            <a:r>
              <a:rPr lang="en-US" sz="2400" dirty="0"/>
              <a:t>person is dwarfed. A homozygous recessive individual is normal. A </a:t>
            </a:r>
            <a:r>
              <a:rPr lang="en-US" sz="2400"/>
              <a:t>heterozygous </a:t>
            </a:r>
            <a:r>
              <a:rPr lang="en-US" sz="2400" smtClean="0"/>
              <a:t>man </a:t>
            </a:r>
            <a:r>
              <a:rPr lang="en-US" sz="2400" dirty="0"/>
              <a:t>marries a normal woman. What are the genotypic and phenotypic ratios of the offspring? </a:t>
            </a:r>
          </a:p>
          <a:p>
            <a:endParaRPr lang="en-US" sz="2800" dirty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01579" y="6116425"/>
            <a:ext cx="1754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5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064484"/>
              </p:ext>
            </p:extLst>
          </p:nvPr>
        </p:nvGraphicFramePr>
        <p:xfrm>
          <a:off x="1298445" y="3879643"/>
          <a:ext cx="2599938" cy="2236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9969"/>
                <a:gridCol w="1299969"/>
              </a:tblGrid>
              <a:tr h="1118391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</a:rPr>
                        <a:t>Hh</a:t>
                      </a:r>
                      <a:endParaRPr lang="en-US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</a:rPr>
                        <a:t>hh</a:t>
                      </a:r>
                      <a:endParaRPr lang="en-US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18391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</a:rPr>
                        <a:t>Hh</a:t>
                      </a:r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</a:rPr>
                        <a:t>hh</a:t>
                      </a:r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74531" y="2699098"/>
            <a:ext cx="32457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Hh</a:t>
            </a:r>
            <a:r>
              <a:rPr lang="en-US" sz="3200" b="1" dirty="0" smtClean="0">
                <a:solidFill>
                  <a:srgbClr val="FF0000"/>
                </a:solidFill>
              </a:rPr>
              <a:t>   </a:t>
            </a:r>
            <a:r>
              <a:rPr lang="en-US" sz="3200" b="1" dirty="0" smtClean="0">
                <a:solidFill>
                  <a:srgbClr val="FF0000"/>
                </a:solidFill>
              </a:rPr>
              <a:t>X   </a:t>
            </a:r>
            <a:r>
              <a:rPr lang="en-US" sz="3200" b="1" dirty="0" err="1" smtClean="0">
                <a:solidFill>
                  <a:srgbClr val="FF0000"/>
                </a:solidFill>
              </a:rPr>
              <a:t>hh</a:t>
            </a:r>
            <a:r>
              <a:rPr lang="en-US" sz="3200" b="1" dirty="0" smtClean="0">
                <a:solidFill>
                  <a:srgbClr val="FF0000"/>
                </a:solidFill>
              </a:rPr>
              <a:t>     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0496" y="3140126"/>
            <a:ext cx="225788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                 </a:t>
            </a:r>
            <a:r>
              <a:rPr lang="en-US" sz="3200" b="1" dirty="0" err="1" smtClean="0">
                <a:solidFill>
                  <a:srgbClr val="FF0000"/>
                </a:solidFill>
              </a:rPr>
              <a:t>h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00762" y="4130645"/>
            <a:ext cx="757622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h</a:t>
            </a:r>
            <a:endParaRPr lang="en-US" sz="3200" b="1" baseline="30000" dirty="0" smtClean="0">
              <a:solidFill>
                <a:srgbClr val="FF0000"/>
              </a:solidFill>
            </a:endParaRPr>
          </a:p>
          <a:p>
            <a:pPr algn="r"/>
            <a:endParaRPr lang="en-US" sz="3200" b="1" baseline="30000" dirty="0">
              <a:solidFill>
                <a:srgbClr val="FF0000"/>
              </a:solidFill>
            </a:endParaRPr>
          </a:p>
          <a:p>
            <a:pPr algn="r"/>
            <a:endParaRPr lang="en-US" sz="3200" b="1" baseline="30000" dirty="0" smtClean="0">
              <a:solidFill>
                <a:srgbClr val="FF0000"/>
              </a:solidFill>
            </a:endParaRPr>
          </a:p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h 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233537" y="3879643"/>
            <a:ext cx="45888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Genotypic ratio:  1:1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Phenotypic ratio:   1:1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38256" y="2699098"/>
            <a:ext cx="10936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1 point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1120" y="3224580"/>
            <a:ext cx="10936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1 point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73288" y="4750050"/>
            <a:ext cx="10936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1 point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95456" y="3899812"/>
            <a:ext cx="10936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1 point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04572" y="4496706"/>
            <a:ext cx="10936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1 point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252030" y="3481288"/>
            <a:ext cx="36407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91849" y="3708393"/>
            <a:ext cx="0" cy="4222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18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762" y="250673"/>
            <a:ext cx="852159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5. In humans, colorblindness is a sex-linked trait due to the recessive allele (c), and normal vision is due to the dominant allele (C). What is the expected offspring between a </a:t>
            </a:r>
            <a:r>
              <a:rPr lang="en-US" sz="2400" dirty="0" smtClean="0"/>
              <a:t>color blind man </a:t>
            </a:r>
            <a:r>
              <a:rPr lang="en-US" sz="2400" dirty="0"/>
              <a:t>and a woman who is </a:t>
            </a:r>
            <a:r>
              <a:rPr lang="en-US" sz="2400" dirty="0" smtClean="0"/>
              <a:t>heterozygous </a:t>
            </a:r>
            <a:r>
              <a:rPr lang="en-US" sz="2400" dirty="0"/>
              <a:t>for colorblindness? Give both genotypic and phenotypic ratios </a:t>
            </a:r>
          </a:p>
          <a:p>
            <a:endParaRPr lang="en-US" sz="2800" dirty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01579" y="6116425"/>
            <a:ext cx="1754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5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123235"/>
              </p:ext>
            </p:extLst>
          </p:nvPr>
        </p:nvGraphicFramePr>
        <p:xfrm>
          <a:off x="1298445" y="3879643"/>
          <a:ext cx="2599938" cy="2236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9969"/>
                <a:gridCol w="1299969"/>
              </a:tblGrid>
              <a:tr h="1118391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sz="4400" b="1" baseline="30000" dirty="0" err="1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sz="3200" b="1" baseline="30000" dirty="0" err="1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3200" baseline="300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sz="3200" b="1" baseline="30000" dirty="0" err="1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sz="3200" b="1" baseline="30000" dirty="0" err="1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3200" baseline="300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18391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sz="4400" b="1" baseline="300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sz="3200" b="1" baseline="30000" dirty="0" err="1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74531" y="2699098"/>
            <a:ext cx="32457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X</a:t>
            </a:r>
            <a:r>
              <a:rPr lang="en-US" sz="4400" b="1" baseline="30000" dirty="0" err="1" smtClean="0">
                <a:solidFill>
                  <a:srgbClr val="FF0000"/>
                </a:solidFill>
              </a:rPr>
              <a:t>C</a:t>
            </a:r>
            <a:r>
              <a:rPr lang="en-US" sz="3200" b="1" dirty="0" err="1" smtClean="0">
                <a:solidFill>
                  <a:srgbClr val="FF0000"/>
                </a:solidFill>
              </a:rPr>
              <a:t>X</a:t>
            </a:r>
            <a:r>
              <a:rPr lang="en-US" sz="3200" b="1" baseline="30000" dirty="0" err="1" smtClean="0">
                <a:solidFill>
                  <a:srgbClr val="FF0000"/>
                </a:solidFill>
              </a:rPr>
              <a:t>c</a:t>
            </a:r>
            <a:r>
              <a:rPr lang="en-US" sz="3200" b="1" dirty="0" smtClean="0">
                <a:solidFill>
                  <a:srgbClr val="FF0000"/>
                </a:solidFill>
              </a:rPr>
              <a:t>   </a:t>
            </a:r>
            <a:r>
              <a:rPr lang="en-US" sz="3200" dirty="0" smtClean="0">
                <a:solidFill>
                  <a:srgbClr val="FF0000"/>
                </a:solidFill>
              </a:rPr>
              <a:t>X</a:t>
            </a:r>
            <a:r>
              <a:rPr lang="en-US" sz="3200" b="1" dirty="0" smtClean="0">
                <a:solidFill>
                  <a:srgbClr val="FF0000"/>
                </a:solidFill>
              </a:rPr>
              <a:t>   </a:t>
            </a:r>
            <a:r>
              <a:rPr lang="en-US" sz="3200" b="1" dirty="0" err="1" smtClean="0">
                <a:solidFill>
                  <a:srgbClr val="FF0000"/>
                </a:solidFill>
              </a:rPr>
              <a:t>X</a:t>
            </a:r>
            <a:r>
              <a:rPr lang="en-US" sz="3200" b="1" baseline="30000" dirty="0" err="1" smtClean="0">
                <a:solidFill>
                  <a:srgbClr val="FF0000"/>
                </a:solidFill>
              </a:rPr>
              <a:t>c</a:t>
            </a:r>
            <a:r>
              <a:rPr lang="en-US" sz="3200" b="1" dirty="0" err="1" smtClean="0">
                <a:solidFill>
                  <a:srgbClr val="FF0000"/>
                </a:solidFill>
              </a:rPr>
              <a:t>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0496" y="3140126"/>
            <a:ext cx="225788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X</a:t>
            </a:r>
            <a:r>
              <a:rPr lang="en-US" sz="4400" b="1" baseline="30000" dirty="0" smtClean="0">
                <a:solidFill>
                  <a:srgbClr val="FF0000"/>
                </a:solidFill>
              </a:rPr>
              <a:t>C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                 </a:t>
            </a:r>
            <a:r>
              <a:rPr lang="en-US" sz="3200" b="1" dirty="0" err="1" smtClean="0">
                <a:solidFill>
                  <a:srgbClr val="FF0000"/>
                </a:solidFill>
              </a:rPr>
              <a:t>X</a:t>
            </a:r>
            <a:r>
              <a:rPr lang="en-US" sz="3200" b="1" baseline="30000" dirty="0" err="1" smtClean="0">
                <a:solidFill>
                  <a:srgbClr val="FF0000"/>
                </a:solidFill>
              </a:rPr>
              <a:t>c</a:t>
            </a:r>
            <a:endParaRPr lang="en-US" sz="3200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300762" y="4130645"/>
            <a:ext cx="757622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err="1" smtClean="0">
                <a:solidFill>
                  <a:srgbClr val="FF0000"/>
                </a:solidFill>
              </a:rPr>
              <a:t>X</a:t>
            </a:r>
            <a:r>
              <a:rPr lang="en-US" sz="3200" b="1" baseline="30000" dirty="0" err="1" smtClean="0">
                <a:solidFill>
                  <a:srgbClr val="FF0000"/>
                </a:solidFill>
              </a:rPr>
              <a:t>c</a:t>
            </a:r>
            <a:endParaRPr lang="en-US" sz="3200" b="1" baseline="30000" dirty="0" smtClean="0">
              <a:solidFill>
                <a:srgbClr val="FF0000"/>
              </a:solidFill>
            </a:endParaRPr>
          </a:p>
          <a:p>
            <a:pPr algn="r"/>
            <a:endParaRPr lang="en-US" sz="3200" b="1" baseline="30000" dirty="0">
              <a:solidFill>
                <a:srgbClr val="FF0000"/>
              </a:solidFill>
            </a:endParaRPr>
          </a:p>
          <a:p>
            <a:pPr algn="r"/>
            <a:endParaRPr lang="en-US" sz="3200" b="1" baseline="30000" dirty="0" smtClean="0">
              <a:solidFill>
                <a:srgbClr val="FF0000"/>
              </a:solidFill>
            </a:endParaRPr>
          </a:p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Y 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987862" y="3879643"/>
            <a:ext cx="45888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Genotypic ratio:  1:1:1:1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Phenotypic ratio:   1:1:1:1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38256" y="2699098"/>
            <a:ext cx="10936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1 point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1120" y="3224580"/>
            <a:ext cx="10936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1 point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56743" y="4750050"/>
            <a:ext cx="10936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1 point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06176" y="3899812"/>
            <a:ext cx="10936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1 point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04572" y="4496706"/>
            <a:ext cx="10936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1 point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252030" y="3481288"/>
            <a:ext cx="36407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91849" y="3708393"/>
            <a:ext cx="0" cy="4222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18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762" y="250673"/>
            <a:ext cx="852159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6. </a:t>
            </a:r>
            <a:r>
              <a:rPr lang="en-US" sz="2400" dirty="0"/>
              <a:t>In Guinea pigs, the genotype (BB) is black, and the genotype (bb) is white color, and (Bb) is grey color, The gene (B) and (b) are sex-linked. What type of offspring are to be expected in a cross between a </a:t>
            </a:r>
            <a:r>
              <a:rPr lang="en-US" sz="2400" dirty="0" smtClean="0"/>
              <a:t>black female </a:t>
            </a:r>
            <a:r>
              <a:rPr lang="en-US" sz="2400" dirty="0"/>
              <a:t>and a white male? </a:t>
            </a:r>
          </a:p>
          <a:p>
            <a:endParaRPr lang="en-US" sz="2800" dirty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01579" y="6116425"/>
            <a:ext cx="1754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5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250959"/>
              </p:ext>
            </p:extLst>
          </p:nvPr>
        </p:nvGraphicFramePr>
        <p:xfrm>
          <a:off x="1298445" y="3879643"/>
          <a:ext cx="2599938" cy="2236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9969"/>
                <a:gridCol w="1299969"/>
              </a:tblGrid>
              <a:tr h="1118391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sz="3200" b="1" baseline="300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sz="3200" b="1" baseline="30000" dirty="0" err="1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sz="3200" b="1" baseline="30000" dirty="0" err="1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sz="3200" b="1" baseline="30000" dirty="0" err="1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18391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sz="3200" b="1" baseline="300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sz="3200" b="1" baseline="300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68811" y="2628534"/>
            <a:ext cx="32457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X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B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X</a:t>
            </a:r>
            <a:r>
              <a:rPr lang="en-US" sz="3200" b="1" baseline="30000" dirty="0" err="1" smtClean="0">
                <a:solidFill>
                  <a:srgbClr val="FF0000"/>
                </a:solidFill>
              </a:rPr>
              <a:t>B</a:t>
            </a:r>
            <a:r>
              <a:rPr lang="en-US" sz="3200" b="1" dirty="0" smtClean="0">
                <a:solidFill>
                  <a:srgbClr val="FF0000"/>
                </a:solidFill>
              </a:rPr>
              <a:t>   </a:t>
            </a:r>
            <a:r>
              <a:rPr lang="en-US" sz="3200" dirty="0" smtClean="0">
                <a:solidFill>
                  <a:srgbClr val="FF0000"/>
                </a:solidFill>
              </a:rPr>
              <a:t>X</a:t>
            </a:r>
            <a:r>
              <a:rPr lang="en-US" sz="3200" b="1" dirty="0" smtClean="0">
                <a:solidFill>
                  <a:srgbClr val="FF0000"/>
                </a:solidFill>
              </a:rPr>
              <a:t>   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X</a:t>
            </a:r>
            <a:r>
              <a:rPr lang="en-US" sz="3200" b="1" baseline="30000" dirty="0" err="1" smtClean="0">
                <a:solidFill>
                  <a:srgbClr val="FF0000"/>
                </a:solidFill>
              </a:rPr>
              <a:t>b</a:t>
            </a:r>
            <a:r>
              <a:rPr lang="en-US" sz="3200" b="1" dirty="0" smtClean="0">
                <a:solidFill>
                  <a:srgbClr val="FF0000"/>
                </a:solidFill>
              </a:rPr>
              <a:t> Y  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0496" y="3140126"/>
            <a:ext cx="225788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X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B                 </a:t>
            </a:r>
            <a:r>
              <a:rPr lang="en-US" sz="3200" b="1" dirty="0" err="1" smtClean="0">
                <a:solidFill>
                  <a:srgbClr val="FF0000"/>
                </a:solidFill>
              </a:rPr>
              <a:t>X</a:t>
            </a:r>
            <a:r>
              <a:rPr lang="en-US" sz="3200" b="1" baseline="30000" dirty="0" err="1" smtClean="0">
                <a:solidFill>
                  <a:srgbClr val="FF0000"/>
                </a:solidFill>
              </a:rPr>
              <a:t>B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00762" y="4130645"/>
            <a:ext cx="757622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err="1" smtClean="0">
                <a:solidFill>
                  <a:srgbClr val="FF0000"/>
                </a:solidFill>
              </a:rPr>
              <a:t>X</a:t>
            </a:r>
            <a:r>
              <a:rPr lang="en-US" sz="3200" b="1" baseline="30000" dirty="0" err="1" smtClean="0">
                <a:solidFill>
                  <a:srgbClr val="FF0000"/>
                </a:solidFill>
              </a:rPr>
              <a:t>b</a:t>
            </a:r>
            <a:endParaRPr lang="en-US" sz="3200" b="1" baseline="30000" dirty="0" smtClean="0">
              <a:solidFill>
                <a:srgbClr val="FF0000"/>
              </a:solidFill>
            </a:endParaRPr>
          </a:p>
          <a:p>
            <a:pPr algn="r"/>
            <a:endParaRPr lang="en-US" sz="3200" b="1" baseline="30000" dirty="0">
              <a:solidFill>
                <a:srgbClr val="FF0000"/>
              </a:solidFill>
            </a:endParaRPr>
          </a:p>
          <a:p>
            <a:pPr algn="r"/>
            <a:endParaRPr lang="en-US" sz="3200" b="1" baseline="30000" dirty="0" smtClean="0">
              <a:solidFill>
                <a:srgbClr val="FF0000"/>
              </a:solidFill>
            </a:endParaRPr>
          </a:p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Y 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146552" y="3879643"/>
            <a:ext cx="45888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Genotypic ratio:  1:1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Phenotypic ratio:   1:1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38256" y="2699098"/>
            <a:ext cx="10936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1 point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1120" y="3224580"/>
            <a:ext cx="10936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1 point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73168" y="4750050"/>
            <a:ext cx="10936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1 point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36456" y="3899812"/>
            <a:ext cx="10936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1 point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04572" y="4496706"/>
            <a:ext cx="10936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1 point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252030" y="3481288"/>
            <a:ext cx="36407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91849" y="3708393"/>
            <a:ext cx="0" cy="4222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18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799" y="752033"/>
            <a:ext cx="896020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 smtClean="0"/>
          </a:p>
          <a:p>
            <a:pPr algn="ctr"/>
            <a:r>
              <a:rPr lang="en-US" sz="5400" dirty="0" smtClean="0">
                <a:solidFill>
                  <a:srgbClr val="FF0000"/>
                </a:solidFill>
                <a:latin typeface="Arial"/>
                <a:cs typeface="Arial"/>
              </a:rPr>
              <a:t>TOTAL POINTS = 30 points </a:t>
            </a:r>
            <a:endParaRPr lang="en-US" sz="40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508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601</Words>
  <Application>Microsoft Office PowerPoint</Application>
  <PresentationFormat>On-screen Show (4:3)</PresentationFormat>
  <Paragraphs>129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wilson</dc:creator>
  <cp:lastModifiedBy>CUSD</cp:lastModifiedBy>
  <cp:revision>23</cp:revision>
  <dcterms:created xsi:type="dcterms:W3CDTF">2016-02-15T18:40:25Z</dcterms:created>
  <dcterms:modified xsi:type="dcterms:W3CDTF">2019-02-11T18:35:32Z</dcterms:modified>
</cp:coreProperties>
</file>