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4" r:id="rId4"/>
    <p:sldId id="295" r:id="rId5"/>
    <p:sldId id="296" r:id="rId6"/>
    <p:sldId id="297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46CE-CE5B-4C4E-8AD5-A71B550FC97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66BE-923A-4733-B317-62708CE7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46CE-CE5B-4C4E-8AD5-A71B550FC97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66BE-923A-4733-B317-62708CE7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8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46CE-CE5B-4C4E-8AD5-A71B550FC97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66BE-923A-4733-B317-62708CE7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1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46CE-CE5B-4C4E-8AD5-A71B550FC97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66BE-923A-4733-B317-62708CE7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4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46CE-CE5B-4C4E-8AD5-A71B550FC97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66BE-923A-4733-B317-62708CE7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46CE-CE5B-4C4E-8AD5-A71B550FC97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66BE-923A-4733-B317-62708CE7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46CE-CE5B-4C4E-8AD5-A71B550FC97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66BE-923A-4733-B317-62708CE7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4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46CE-CE5B-4C4E-8AD5-A71B550FC97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66BE-923A-4733-B317-62708CE7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5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46CE-CE5B-4C4E-8AD5-A71B550FC97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66BE-923A-4733-B317-62708CE7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46CE-CE5B-4C4E-8AD5-A71B550FC97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66BE-923A-4733-B317-62708CE7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5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46CE-CE5B-4C4E-8AD5-A71B550FC97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66BE-923A-4733-B317-62708CE7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1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46CE-CE5B-4C4E-8AD5-A71B550FC97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E66BE-923A-4733-B317-62708CE76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400" dirty="0"/>
              <a:t> </a:t>
            </a:r>
            <a:endParaRPr lang="en-US" altLang="en-US" sz="4400" dirty="0" smtClean="0"/>
          </a:p>
          <a:p>
            <a:pPr algn="ctr"/>
            <a:r>
              <a:rPr lang="en-US" altLang="en-US" sz="6000" dirty="0" smtClean="0"/>
              <a:t>BIOLOGY</a:t>
            </a:r>
          </a:p>
          <a:p>
            <a:pPr algn="ctr"/>
            <a:endParaRPr lang="en-US" altLang="en-US" sz="4400" dirty="0"/>
          </a:p>
          <a:p>
            <a:pPr algn="ctr"/>
            <a:r>
              <a:rPr lang="en-US" altLang="en-US" sz="4400" dirty="0" smtClean="0"/>
              <a:t>GRADING RUBRIC:</a:t>
            </a:r>
          </a:p>
          <a:p>
            <a:pPr algn="ctr"/>
            <a:r>
              <a:rPr lang="en-US" sz="4400" dirty="0" smtClean="0"/>
              <a:t>Worksheet</a:t>
            </a:r>
            <a:r>
              <a:rPr lang="en-US" sz="4400" dirty="0"/>
              <a:t>: Chapter 3 Review</a:t>
            </a:r>
          </a:p>
          <a:p>
            <a:pPr algn="ctr"/>
            <a:endParaRPr lang="en-US" sz="4400" b="1" dirty="0" smtClean="0"/>
          </a:p>
          <a:p>
            <a:r>
              <a:rPr lang="en-US" sz="3600" dirty="0"/>
              <a:t> </a:t>
            </a:r>
          </a:p>
          <a:p>
            <a:r>
              <a:rPr lang="en-US" b="1" dirty="0" smtClean="0"/>
              <a:t> </a:t>
            </a:r>
            <a:endParaRPr lang="en-US" dirty="0"/>
          </a:p>
          <a:p>
            <a:pPr eaLnBrk="1" hangingPunct="1"/>
            <a:r>
              <a:rPr lang="en-US" altLang="en-US" dirty="0"/>
              <a:t>			 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sz="1800" dirty="0"/>
              <a:t> </a:t>
            </a:r>
            <a:r>
              <a:rPr lang="en-US" altLang="en-US" dirty="0"/>
              <a:t>		 </a:t>
            </a:r>
          </a:p>
        </p:txBody>
      </p:sp>
    </p:spTree>
    <p:extLst>
      <p:ext uri="{BB962C8B-B14F-4D97-AF65-F5344CB8AC3E}">
        <p14:creationId xmlns:p14="http://schemas.microsoft.com/office/powerpoint/2010/main" val="26394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5. Draw and label a diagram of a typical </a:t>
            </a:r>
            <a:r>
              <a:rPr lang="en-US" b="1" dirty="0"/>
              <a:t>cell membrane</a:t>
            </a:r>
            <a:r>
              <a:rPr lang="en-US" dirty="0"/>
              <a:t>.  Identify the following structures: </a:t>
            </a:r>
            <a:r>
              <a:rPr lang="en-US" b="1" dirty="0"/>
              <a:t>lipid bilayer</a:t>
            </a:r>
            <a:r>
              <a:rPr lang="en-US" dirty="0"/>
              <a:t> (</a:t>
            </a:r>
            <a:r>
              <a:rPr lang="en-US" b="1" dirty="0"/>
              <a:t>phospholipids</a:t>
            </a:r>
            <a:r>
              <a:rPr lang="en-US" dirty="0"/>
              <a:t>), </a:t>
            </a:r>
            <a:r>
              <a:rPr lang="en-US" b="1" dirty="0"/>
              <a:t>protein channels</a:t>
            </a:r>
            <a:r>
              <a:rPr lang="en-US" dirty="0"/>
              <a:t>, </a:t>
            </a:r>
            <a:r>
              <a:rPr lang="en-US" b="1" dirty="0"/>
              <a:t>carbohydrate chain</a:t>
            </a:r>
            <a:r>
              <a:rPr lang="en-US" dirty="0"/>
              <a:t> (6 pts.)</a:t>
            </a:r>
          </a:p>
          <a:p>
            <a:endParaRPr lang="en-US" dirty="0"/>
          </a:p>
          <a:p>
            <a:pPr eaLnBrk="1" hangingPunct="1"/>
            <a:r>
              <a:rPr lang="en-US" altLang="en-US" dirty="0"/>
              <a:t>			 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sz="1800" dirty="0"/>
              <a:t> </a:t>
            </a:r>
            <a:r>
              <a:rPr lang="en-US" altLang="en-US" dirty="0"/>
              <a:t>		 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" y="2286000"/>
            <a:ext cx="8340725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5105400"/>
            <a:ext cx="7620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3200" y="5105400"/>
            <a:ext cx="10668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3059774"/>
            <a:ext cx="1143000" cy="5978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6. </a:t>
            </a:r>
            <a:r>
              <a:rPr lang="en-US" dirty="0" smtClean="0"/>
              <a:t>Describe </a:t>
            </a:r>
            <a:r>
              <a:rPr lang="en-US" dirty="0"/>
              <a:t>what is happening in Figure 3.23 on page 86 (3 pts.)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a. </a:t>
            </a:r>
            <a:r>
              <a:rPr lang="en-US" b="1" dirty="0"/>
              <a:t>Isotonic </a:t>
            </a:r>
            <a:r>
              <a:rPr lang="en-US" b="1" dirty="0" smtClean="0"/>
              <a:t>solution</a:t>
            </a:r>
            <a:r>
              <a:rPr lang="en-US" dirty="0" smtClean="0"/>
              <a:t>-</a:t>
            </a:r>
            <a:r>
              <a:rPr lang="en-US" altLang="en-US" b="1" u="sng" dirty="0" smtClean="0">
                <a:solidFill>
                  <a:srgbClr val="FF0000"/>
                </a:solidFill>
              </a:rPr>
              <a:t>same</a:t>
            </a:r>
            <a:r>
              <a:rPr lang="en-US" altLang="en-US" dirty="0" smtClean="0">
                <a:solidFill>
                  <a:srgbClr val="FF0000"/>
                </a:solidFill>
              </a:rPr>
              <a:t> concentration of dissolved materials (water moves in and out </a:t>
            </a:r>
            <a:r>
              <a:rPr lang="en-US" altLang="en-US" dirty="0" smtClean="0">
                <a:solidFill>
                  <a:srgbClr val="FF0000"/>
                </a:solidFill>
              </a:rPr>
              <a:t>at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equal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rate)</a:t>
            </a:r>
          </a:p>
          <a:p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b="1" dirty="0"/>
              <a:t>Hypertonic </a:t>
            </a:r>
            <a:r>
              <a:rPr lang="en-US" b="1" dirty="0" smtClean="0">
                <a:solidFill>
                  <a:srgbClr val="FF0000"/>
                </a:solidFill>
              </a:rPr>
              <a:t>solution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altLang="en-US" dirty="0" smtClean="0">
                <a:solidFill>
                  <a:srgbClr val="FF0000"/>
                </a:solidFill>
              </a:rPr>
              <a:t>solution has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higher</a:t>
            </a:r>
            <a:r>
              <a:rPr lang="en-US" altLang="en-US" dirty="0" smtClean="0">
                <a:solidFill>
                  <a:srgbClr val="FF0000"/>
                </a:solidFill>
              </a:rPr>
              <a:t> concentration of dissolved materials (Water concentration higher in cell than outside- </a:t>
            </a:r>
            <a:r>
              <a:rPr lang="en-US" altLang="en-US" u="sng" dirty="0" smtClean="0">
                <a:solidFill>
                  <a:srgbClr val="FF0000"/>
                </a:solidFill>
              </a:rPr>
              <a:t>water moves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out </a:t>
            </a:r>
            <a:r>
              <a:rPr lang="en-US" altLang="en-US" u="sng" dirty="0" smtClean="0">
                <a:solidFill>
                  <a:srgbClr val="FF0000"/>
                </a:solidFill>
              </a:rPr>
              <a:t>of cell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b="1" dirty="0"/>
              <a:t>Hypotonic </a:t>
            </a:r>
            <a:r>
              <a:rPr lang="en-US" b="1" dirty="0" smtClean="0">
                <a:solidFill>
                  <a:srgbClr val="FF0000"/>
                </a:solidFill>
              </a:rPr>
              <a:t>solution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altLang="en-US" dirty="0" smtClean="0">
                <a:solidFill>
                  <a:srgbClr val="FF0000"/>
                </a:solidFill>
              </a:rPr>
              <a:t>Solution has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lower</a:t>
            </a:r>
            <a:r>
              <a:rPr lang="en-US" altLang="en-US" dirty="0" smtClean="0">
                <a:solidFill>
                  <a:srgbClr val="FF0000"/>
                </a:solidFill>
              </a:rPr>
              <a:t> concentration of dissolved materials (</a:t>
            </a:r>
            <a:r>
              <a:rPr lang="en-US" altLang="en-US" u="sng" dirty="0" smtClean="0">
                <a:solidFill>
                  <a:srgbClr val="FF0000"/>
                </a:solidFill>
              </a:rPr>
              <a:t>water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smtClean="0">
                <a:solidFill>
                  <a:srgbClr val="FF0000"/>
                </a:solidFill>
              </a:rPr>
              <a:t>moves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into </a:t>
            </a:r>
            <a:r>
              <a:rPr lang="en-US" altLang="en-US" u="sng" dirty="0" smtClean="0">
                <a:solidFill>
                  <a:srgbClr val="FF0000"/>
                </a:solidFill>
              </a:rPr>
              <a:t>the cell</a:t>
            </a:r>
            <a:r>
              <a:rPr lang="en-US" altLang="en-US" dirty="0" smtClean="0">
                <a:solidFill>
                  <a:srgbClr val="FF0000"/>
                </a:solidFill>
              </a:rPr>
              <a:t>)	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  <a:p>
            <a:pPr eaLnBrk="1" hangingPunct="1"/>
            <a:r>
              <a:rPr lang="en-US" altLang="en-US" dirty="0"/>
              <a:t>			 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sz="1800" dirty="0"/>
              <a:t> </a:t>
            </a:r>
            <a:r>
              <a:rPr lang="en-US" altLang="en-US" dirty="0"/>
              <a:t>		 </a:t>
            </a:r>
          </a:p>
        </p:txBody>
      </p:sp>
    </p:spTree>
    <p:extLst>
      <p:ext uri="{BB962C8B-B14F-4D97-AF65-F5344CB8AC3E}">
        <p14:creationId xmlns:p14="http://schemas.microsoft.com/office/powerpoint/2010/main" val="9099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7. Draw and label a typical </a:t>
            </a:r>
            <a:r>
              <a:rPr lang="en-US" b="1" dirty="0"/>
              <a:t>plant cell</a:t>
            </a:r>
            <a:r>
              <a:rPr lang="en-US" dirty="0"/>
              <a:t>.  </a:t>
            </a:r>
            <a:r>
              <a:rPr lang="en-US" dirty="0" smtClean="0"/>
              <a:t> </a:t>
            </a:r>
            <a:endParaRPr lang="en-US" altLang="en-US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sz="1800" dirty="0"/>
              <a:t> </a:t>
            </a:r>
            <a:r>
              <a:rPr lang="en-US" altLang="en-US" dirty="0"/>
              <a:t>		 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" b="4047"/>
          <a:stretch/>
        </p:blipFill>
        <p:spPr bwMode="auto">
          <a:xfrm>
            <a:off x="1259114" y="935804"/>
            <a:ext cx="6360886" cy="58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8400" y="5257800"/>
            <a:ext cx="1371600" cy="3810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1524000"/>
            <a:ext cx="1676400" cy="3810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8057" y="6324600"/>
            <a:ext cx="1371600" cy="3810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8. Draw and label a typical </a:t>
            </a:r>
            <a:r>
              <a:rPr lang="en-US" b="1" dirty="0"/>
              <a:t>animal cell</a:t>
            </a:r>
            <a:r>
              <a:rPr lang="en-US" dirty="0"/>
              <a:t>.  </a:t>
            </a:r>
            <a:r>
              <a:rPr lang="en-US" dirty="0" smtClean="0"/>
              <a:t> </a:t>
            </a:r>
            <a:endParaRPr lang="en-US" altLang="en-US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sz="1800" dirty="0"/>
              <a:t> </a:t>
            </a:r>
            <a:r>
              <a:rPr lang="en-US" altLang="en-US" dirty="0"/>
              <a:t>		 </a:t>
            </a:r>
          </a:p>
        </p:txBody>
      </p:sp>
      <p:pic>
        <p:nvPicPr>
          <p:cNvPr id="1028" name="Picture 4" descr="Image result for animal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001"/>
            <a:ext cx="7848600" cy="547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2133600"/>
            <a:ext cx="1676400" cy="4572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3200" y="5105400"/>
            <a:ext cx="1676400" cy="4572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1. Describe how the following scientists contributed to the development of the </a:t>
            </a:r>
            <a:r>
              <a:rPr lang="en-US" b="1" dirty="0"/>
              <a:t>Cell Theory   </a:t>
            </a:r>
            <a:r>
              <a:rPr lang="en-US" dirty="0" smtClean="0"/>
              <a:t>(</a:t>
            </a:r>
            <a:r>
              <a:rPr lang="en-US" dirty="0"/>
              <a:t>5 pts.)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a. </a:t>
            </a:r>
            <a:r>
              <a:rPr lang="en-US" b="1" dirty="0"/>
              <a:t>Robert </a:t>
            </a:r>
            <a:r>
              <a:rPr lang="en-US" b="1" dirty="0" smtClean="0"/>
              <a:t>Hooke</a:t>
            </a:r>
            <a:r>
              <a:rPr 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Used compound microscope to look at cork cells.  Gave name “</a:t>
            </a:r>
            <a:r>
              <a:rPr lang="en-US" altLang="en-US" b="1" dirty="0" smtClean="0">
                <a:solidFill>
                  <a:srgbClr val="FF0000"/>
                </a:solidFill>
              </a:rPr>
              <a:t>cells</a:t>
            </a:r>
            <a:r>
              <a:rPr lang="en-US" alt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1. Describe how the following scientists contributed to the development of the </a:t>
            </a:r>
            <a:r>
              <a:rPr lang="en-US" b="1" dirty="0"/>
              <a:t>Cell Theory   </a:t>
            </a:r>
            <a:r>
              <a:rPr lang="en-US" dirty="0" smtClean="0"/>
              <a:t>(</a:t>
            </a:r>
            <a:r>
              <a:rPr lang="en-US" dirty="0"/>
              <a:t>5 pts.)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b="1" dirty="0"/>
              <a:t>Anton van </a:t>
            </a:r>
            <a:r>
              <a:rPr lang="en-US" b="1" dirty="0" smtClean="0">
                <a:solidFill>
                  <a:srgbClr val="FF0000"/>
                </a:solidFill>
              </a:rPr>
              <a:t>Leeuwenhoek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altLang="en-US" dirty="0" smtClean="0">
                <a:solidFill>
                  <a:srgbClr val="FF0000"/>
                </a:solidFill>
              </a:rPr>
              <a:t>made powerful single lens microscope.  One of first to look at </a:t>
            </a:r>
            <a:r>
              <a:rPr lang="en-US" altLang="en-US" dirty="0" err="1" smtClean="0">
                <a:solidFill>
                  <a:srgbClr val="FF0000"/>
                </a:solidFill>
              </a:rPr>
              <a:t>anddescribe</a:t>
            </a:r>
            <a:r>
              <a:rPr lang="en-US" altLang="en-US" dirty="0" smtClean="0">
                <a:solidFill>
                  <a:srgbClr val="FF0000"/>
                </a:solidFill>
              </a:rPr>
              <a:t> living cells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altLang="en-US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sz="1800" dirty="0"/>
              <a:t> </a:t>
            </a:r>
            <a:r>
              <a:rPr lang="en-US" altLang="en-US" dirty="0"/>
              <a:t>		 </a:t>
            </a:r>
          </a:p>
        </p:txBody>
      </p:sp>
    </p:spTree>
    <p:extLst>
      <p:ext uri="{BB962C8B-B14F-4D97-AF65-F5344CB8AC3E}">
        <p14:creationId xmlns:p14="http://schemas.microsoft.com/office/powerpoint/2010/main" val="29832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1. Describe how the following scientists contributed to the development of the </a:t>
            </a:r>
            <a:r>
              <a:rPr lang="en-US" b="1" dirty="0"/>
              <a:t>Cell Theory   </a:t>
            </a:r>
            <a:r>
              <a:rPr lang="en-US" dirty="0" smtClean="0"/>
              <a:t>(</a:t>
            </a:r>
            <a:r>
              <a:rPr lang="en-US" dirty="0"/>
              <a:t>5 pts.)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b="1" dirty="0"/>
              <a:t>Matthias </a:t>
            </a:r>
            <a:r>
              <a:rPr lang="en-US" b="1" dirty="0" err="1" smtClean="0">
                <a:solidFill>
                  <a:srgbClr val="FF0000"/>
                </a:solidFill>
              </a:rPr>
              <a:t>Schleiden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altLang="en-US" dirty="0" smtClean="0">
                <a:solidFill>
                  <a:srgbClr val="FF0000"/>
                </a:solidFill>
              </a:rPr>
              <a:t>proposed all </a:t>
            </a:r>
            <a:r>
              <a:rPr lang="en-US" altLang="en-US" b="1" dirty="0" smtClean="0">
                <a:solidFill>
                  <a:srgbClr val="FF0000"/>
                </a:solidFill>
              </a:rPr>
              <a:t>plants </a:t>
            </a:r>
            <a:r>
              <a:rPr lang="en-US" altLang="en-US" u="sng" dirty="0" smtClean="0">
                <a:solidFill>
                  <a:srgbClr val="FF0000"/>
                </a:solidFill>
              </a:rPr>
              <a:t>made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smtClean="0">
                <a:solidFill>
                  <a:srgbClr val="FF0000"/>
                </a:solidFill>
              </a:rPr>
              <a:t>of cells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altLang="en-US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sz="1800" dirty="0"/>
              <a:t> </a:t>
            </a:r>
            <a:r>
              <a:rPr lang="en-US" altLang="en-US" dirty="0"/>
              <a:t>		 </a:t>
            </a:r>
          </a:p>
        </p:txBody>
      </p:sp>
    </p:spTree>
    <p:extLst>
      <p:ext uri="{BB962C8B-B14F-4D97-AF65-F5344CB8AC3E}">
        <p14:creationId xmlns:p14="http://schemas.microsoft.com/office/powerpoint/2010/main" val="25542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1. Describe how the following scientists contributed to the development of the </a:t>
            </a:r>
            <a:r>
              <a:rPr lang="en-US" b="1" dirty="0"/>
              <a:t>Cell Theory   </a:t>
            </a:r>
            <a:r>
              <a:rPr lang="en-US" dirty="0" smtClean="0"/>
              <a:t>(</a:t>
            </a:r>
            <a:r>
              <a:rPr lang="en-US" dirty="0"/>
              <a:t>5 pts.)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b="1" dirty="0" err="1"/>
              <a:t>Theordor</a:t>
            </a:r>
            <a:r>
              <a:rPr lang="en-US" b="1" dirty="0"/>
              <a:t> </a:t>
            </a:r>
            <a:r>
              <a:rPr lang="en-US" b="1" dirty="0" smtClean="0"/>
              <a:t>Schwann</a:t>
            </a:r>
            <a:r>
              <a:rPr lang="en-US" dirty="0" smtClean="0"/>
              <a:t>-</a:t>
            </a:r>
            <a:r>
              <a:rPr lang="en-US" altLang="en-US" dirty="0" smtClean="0">
                <a:solidFill>
                  <a:srgbClr val="FF0000"/>
                </a:solidFill>
              </a:rPr>
              <a:t>after talking with </a:t>
            </a:r>
            <a:r>
              <a:rPr lang="en-US" altLang="en-US" dirty="0" err="1" smtClean="0">
                <a:solidFill>
                  <a:srgbClr val="FF0000"/>
                </a:solidFill>
              </a:rPr>
              <a:t>Schleiden</a:t>
            </a:r>
            <a:r>
              <a:rPr lang="en-US" altLang="en-US" dirty="0" smtClean="0">
                <a:solidFill>
                  <a:srgbClr val="FF0000"/>
                </a:solidFill>
              </a:rPr>
              <a:t>, concluded that all </a:t>
            </a:r>
            <a:r>
              <a:rPr lang="en-US" altLang="en-US" b="1" dirty="0" smtClean="0">
                <a:solidFill>
                  <a:srgbClr val="FF0000"/>
                </a:solidFill>
              </a:rPr>
              <a:t>animals </a:t>
            </a:r>
            <a:r>
              <a:rPr lang="en-US" altLang="en-US" dirty="0" smtClean="0">
                <a:solidFill>
                  <a:srgbClr val="FF0000"/>
                </a:solidFill>
              </a:rPr>
              <a:t>were also </a:t>
            </a:r>
            <a:r>
              <a:rPr lang="en-US" altLang="en-US" u="sng" dirty="0" smtClean="0">
                <a:solidFill>
                  <a:srgbClr val="FF0000"/>
                </a:solidFill>
              </a:rPr>
              <a:t>composed of cells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altLang="en-US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sz="1800" dirty="0"/>
              <a:t> </a:t>
            </a:r>
            <a:r>
              <a:rPr lang="en-US" altLang="en-US" dirty="0"/>
              <a:t>		 </a:t>
            </a:r>
          </a:p>
        </p:txBody>
      </p:sp>
    </p:spTree>
    <p:extLst>
      <p:ext uri="{BB962C8B-B14F-4D97-AF65-F5344CB8AC3E}">
        <p14:creationId xmlns:p14="http://schemas.microsoft.com/office/powerpoint/2010/main" val="25542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1. Describe how the following scientists contributed to the development of the </a:t>
            </a:r>
            <a:r>
              <a:rPr lang="en-US" b="1" dirty="0"/>
              <a:t>Cell Theory   </a:t>
            </a:r>
            <a:r>
              <a:rPr lang="en-US" dirty="0" smtClean="0"/>
              <a:t>(</a:t>
            </a:r>
            <a:r>
              <a:rPr lang="en-US" dirty="0"/>
              <a:t>5 pts.)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b="1" dirty="0"/>
              <a:t>Rudolf </a:t>
            </a:r>
            <a:r>
              <a:rPr lang="en-US" b="1" dirty="0" smtClean="0">
                <a:solidFill>
                  <a:srgbClr val="FF0000"/>
                </a:solidFill>
              </a:rPr>
              <a:t>Virchow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altLang="en-US" dirty="0" smtClean="0">
                <a:solidFill>
                  <a:srgbClr val="FF0000"/>
                </a:solidFill>
              </a:rPr>
              <a:t>Proposed that </a:t>
            </a:r>
            <a:r>
              <a:rPr lang="en-US" altLang="en-US" u="sng" dirty="0" smtClean="0">
                <a:solidFill>
                  <a:srgbClr val="FF0000"/>
                </a:solidFill>
              </a:rPr>
              <a:t>all cells come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smtClean="0">
                <a:solidFill>
                  <a:srgbClr val="FF0000"/>
                </a:solidFill>
              </a:rPr>
              <a:t>from pre-existing cells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eaLnBrk="1" hangingPunct="1"/>
            <a:r>
              <a:rPr lang="en-US" altLang="en-US" dirty="0"/>
              <a:t>			 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sz="1800" dirty="0"/>
              <a:t> </a:t>
            </a:r>
            <a:r>
              <a:rPr lang="en-US" altLang="en-US" dirty="0"/>
              <a:t>		 </a:t>
            </a:r>
          </a:p>
        </p:txBody>
      </p:sp>
    </p:spTree>
    <p:extLst>
      <p:ext uri="{BB962C8B-B14F-4D97-AF65-F5344CB8AC3E}">
        <p14:creationId xmlns:p14="http://schemas.microsoft.com/office/powerpoint/2010/main" val="25542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2. List the three (3) major principles of the </a:t>
            </a:r>
            <a:r>
              <a:rPr lang="en-US" b="1" dirty="0"/>
              <a:t>Cell Theory</a:t>
            </a:r>
            <a:r>
              <a:rPr lang="en-US" dirty="0"/>
              <a:t> (3 pts.)</a:t>
            </a:r>
          </a:p>
          <a:p>
            <a:r>
              <a:rPr lang="en-US" dirty="0"/>
              <a:t> </a:t>
            </a:r>
          </a:p>
          <a:p>
            <a:pPr eaLnBrk="1" hangingPunct="1"/>
            <a:r>
              <a:rPr lang="en-US" altLang="en-US" dirty="0" smtClean="0"/>
              <a:t>a. </a:t>
            </a:r>
            <a:r>
              <a:rPr lang="en-US" altLang="en-US" b="1" dirty="0" smtClean="0">
                <a:solidFill>
                  <a:srgbClr val="FF0000"/>
                </a:solidFill>
              </a:rPr>
              <a:t>All organisms are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made</a:t>
            </a:r>
            <a:r>
              <a:rPr lang="en-US" altLang="en-US" b="1" dirty="0" smtClean="0">
                <a:solidFill>
                  <a:srgbClr val="FF0000"/>
                </a:solidFill>
              </a:rPr>
              <a:t> of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cells</a:t>
            </a:r>
            <a:endParaRPr lang="en-US" altLang="en-US" u="sng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 </a:t>
            </a:r>
          </a:p>
          <a:p>
            <a:pPr eaLnBrk="1" hangingPunct="1"/>
            <a:r>
              <a:rPr lang="en-US" altLang="en-US" dirty="0" smtClean="0"/>
              <a:t>b. </a:t>
            </a:r>
            <a:r>
              <a:rPr lang="en-US" altLang="en-US" b="1" dirty="0" smtClean="0">
                <a:solidFill>
                  <a:srgbClr val="FF0000"/>
                </a:solidFill>
              </a:rPr>
              <a:t>All existing cells are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produced</a:t>
            </a:r>
            <a:r>
              <a:rPr lang="en-US" altLang="en-US" b="1" dirty="0" smtClean="0">
                <a:solidFill>
                  <a:srgbClr val="FF0000"/>
                </a:solidFill>
              </a:rPr>
              <a:t> by other living cells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 </a:t>
            </a:r>
          </a:p>
          <a:p>
            <a:pPr eaLnBrk="1" hangingPunct="1"/>
            <a:r>
              <a:rPr lang="en-US" altLang="en-US" dirty="0" smtClean="0"/>
              <a:t>c. </a:t>
            </a:r>
            <a:r>
              <a:rPr lang="en-US" altLang="en-US" b="1" dirty="0" smtClean="0">
                <a:solidFill>
                  <a:srgbClr val="FF0000"/>
                </a:solidFill>
              </a:rPr>
              <a:t>The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cell</a:t>
            </a:r>
            <a:r>
              <a:rPr lang="en-US" altLang="en-US" b="1" dirty="0" smtClean="0">
                <a:solidFill>
                  <a:srgbClr val="FF0000"/>
                </a:solidFill>
              </a:rPr>
              <a:t> is the most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basic unit of life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/>
              <a:t>			 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sz="1800" dirty="0"/>
              <a:t> </a:t>
            </a:r>
            <a:r>
              <a:rPr lang="en-US" altLang="en-US" dirty="0"/>
              <a:t>		 </a:t>
            </a:r>
          </a:p>
        </p:txBody>
      </p:sp>
    </p:spTree>
    <p:extLst>
      <p:ext uri="{BB962C8B-B14F-4D97-AF65-F5344CB8AC3E}">
        <p14:creationId xmlns:p14="http://schemas.microsoft.com/office/powerpoint/2010/main" val="9099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1" dirty="0" smtClean="0"/>
              <a:t>3. Complete the chart below describing the similarities and differences between Eukaryotic and Prokaryotic cells- answer either yes or no. (7 pts.)</a:t>
            </a:r>
          </a:p>
          <a:p>
            <a:r>
              <a:rPr lang="en-US" i="1" dirty="0" smtClean="0"/>
              <a:t>                           </a:t>
            </a:r>
          </a:p>
          <a:p>
            <a:r>
              <a:rPr lang="en-US" i="1" dirty="0" smtClean="0"/>
              <a:t> </a:t>
            </a:r>
            <a:endParaRPr lang="en-US" dirty="0"/>
          </a:p>
          <a:p>
            <a:pPr eaLnBrk="1" hangingPunct="1"/>
            <a:r>
              <a:rPr lang="en-US" altLang="en-US" dirty="0"/>
              <a:t>			 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sz="1800" dirty="0"/>
              <a:t> </a:t>
            </a:r>
            <a:r>
              <a:rPr lang="en-US" altLang="en-US" dirty="0"/>
              <a:t>		 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73180"/>
              </p:ext>
            </p:extLst>
          </p:nvPr>
        </p:nvGraphicFramePr>
        <p:xfrm>
          <a:off x="533400" y="1828798"/>
          <a:ext cx="8001000" cy="44958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24298"/>
                <a:gridCol w="2236603"/>
                <a:gridCol w="2040099"/>
              </a:tblGrid>
              <a:tr h="7008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Contains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Prokaryotic Cells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Eukaryotic Cells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Has nucleus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Has membrane-bound organelles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Has cytoplasm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 be multicellular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Considered a “living” thing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Has a cell wall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Some do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Contains genetic material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9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4. Complete the chart below comparing </a:t>
            </a:r>
            <a:r>
              <a:rPr lang="en-US" b="1" dirty="0"/>
              <a:t>plant</a:t>
            </a:r>
            <a:r>
              <a:rPr lang="en-US" dirty="0"/>
              <a:t> and </a:t>
            </a:r>
            <a:r>
              <a:rPr lang="en-US" b="1" dirty="0"/>
              <a:t>animal cells</a:t>
            </a:r>
            <a:r>
              <a:rPr lang="en-US" dirty="0"/>
              <a:t> –answer either yes or no (9 pts.)</a:t>
            </a:r>
          </a:p>
          <a:p>
            <a:endParaRPr lang="en-US" dirty="0"/>
          </a:p>
          <a:p>
            <a:pPr eaLnBrk="1" hangingPunct="1"/>
            <a:r>
              <a:rPr lang="en-US" altLang="en-US" dirty="0"/>
              <a:t>			 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sz="1800" dirty="0"/>
              <a:t> </a:t>
            </a:r>
            <a:r>
              <a:rPr lang="en-US" altLang="en-US" dirty="0"/>
              <a:t>		 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93464"/>
              </p:ext>
            </p:extLst>
          </p:nvPr>
        </p:nvGraphicFramePr>
        <p:xfrm>
          <a:off x="533400" y="1447804"/>
          <a:ext cx="7924800" cy="47243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88498"/>
                <a:gridCol w="2215437"/>
                <a:gridCol w="2020865"/>
              </a:tblGrid>
              <a:tr h="5918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Contains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Animal cells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Plant cells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Nucleus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Cell wall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Cell membrane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Mitochondria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Chloroplasts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Ribosomes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Large central vacuole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Centrioles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Lysosomes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9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318</Words>
  <Application>Microsoft Office PowerPoint</Application>
  <PresentationFormat>On-screen Show (4:3)</PresentationFormat>
  <Paragraphs>136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Capistrano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cusd</dc:creator>
  <cp:lastModifiedBy>CUSD</cp:lastModifiedBy>
  <cp:revision>5</cp:revision>
  <dcterms:created xsi:type="dcterms:W3CDTF">2013-10-22T13:49:21Z</dcterms:created>
  <dcterms:modified xsi:type="dcterms:W3CDTF">2018-10-15T00:25:19Z</dcterms:modified>
</cp:coreProperties>
</file>