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8" r:id="rId3"/>
    <p:sldId id="257" r:id="rId4"/>
    <p:sldId id="258" r:id="rId5"/>
    <p:sldId id="259" r:id="rId6"/>
    <p:sldId id="299" r:id="rId7"/>
    <p:sldId id="260" r:id="rId8"/>
    <p:sldId id="30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6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3D1C-0C0E-A04A-84E8-7A50F460E04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E8B-C940-F242-B2C4-65712691E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8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3D1C-0C0E-A04A-84E8-7A50F460E04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E8B-C940-F242-B2C4-65712691E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2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3D1C-0C0E-A04A-84E8-7A50F460E04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E8B-C940-F242-B2C4-65712691E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0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3D1C-0C0E-A04A-84E8-7A50F460E04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E8B-C940-F242-B2C4-65712691E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3D1C-0C0E-A04A-84E8-7A50F460E04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E8B-C940-F242-B2C4-65712691E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2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3D1C-0C0E-A04A-84E8-7A50F460E04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E8B-C940-F242-B2C4-65712691E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3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3D1C-0C0E-A04A-84E8-7A50F460E04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E8B-C940-F242-B2C4-65712691E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3D1C-0C0E-A04A-84E8-7A50F460E04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E8B-C940-F242-B2C4-65712691E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0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3D1C-0C0E-A04A-84E8-7A50F460E04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E8B-C940-F242-B2C4-65712691E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3D1C-0C0E-A04A-84E8-7A50F460E04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E8B-C940-F242-B2C4-65712691E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2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3D1C-0C0E-A04A-84E8-7A50F460E04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E8B-C940-F242-B2C4-65712691E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3D1C-0C0E-A04A-84E8-7A50F460E04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38E8B-C940-F242-B2C4-65712691E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gi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latin typeface="Arial"/>
              <a:cs typeface="Arial"/>
            </a:endParaRPr>
          </a:p>
          <a:p>
            <a:pPr algn="ctr"/>
            <a:r>
              <a:rPr lang="en-US" sz="4800" dirty="0" smtClean="0">
                <a:latin typeface="Arial"/>
                <a:cs typeface="Arial"/>
              </a:rPr>
              <a:t>SPRING FINAL EXAM REVIEW</a:t>
            </a:r>
            <a:endParaRPr lang="en-US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6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58189" y="293042"/>
                <a:ext cx="8433727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m. Voltage-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Volts (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n. </a:t>
                </a:r>
                <a:r>
                  <a:rPr lang="en-US" sz="2800" dirty="0" smtClean="0"/>
                  <a:t>Resistance-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Ohms  (</a:t>
                </a:r>
                <a:r>
                  <a:rPr lang="el-GR" sz="2800" b="1" dirty="0" smtClean="0">
                    <a:solidFill>
                      <a:srgbClr val="FF0000"/>
                    </a:solidFill>
                  </a:rPr>
                  <a:t>Ω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)</a:t>
                </a:r>
                <a:r>
                  <a:rPr lang="en-US" sz="2800" dirty="0">
                    <a:solidFill>
                      <a:srgbClr val="FF0000"/>
                    </a:solidFill>
                  </a:rPr>
                  <a:t/>
                </a:r>
                <a:br>
                  <a:rPr lang="en-US" sz="2800" dirty="0">
                    <a:solidFill>
                      <a:srgbClr val="FF0000"/>
                    </a:solidFill>
                  </a:rPr>
                </a:b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/>
                  <a:t>o</a:t>
                </a:r>
                <a:r>
                  <a:rPr lang="en-US" sz="2800" dirty="0"/>
                  <a:t>. </a:t>
                </a:r>
                <a:r>
                  <a:rPr lang="en-US" sz="2800" dirty="0" smtClean="0"/>
                  <a:t>Power-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Watts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</a:rPr>
                      <m:t>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p</a:t>
                </a:r>
                <a:r>
                  <a:rPr lang="en-US" sz="2800" dirty="0"/>
                  <a:t>. </a:t>
                </a:r>
                <a:r>
                  <a:rPr lang="en-US" sz="2800" dirty="0" smtClean="0"/>
                  <a:t>Wavelength-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𝜸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/>
                  <a:t>q. </a:t>
                </a:r>
                <a:r>
                  <a:rPr lang="en-US" sz="2800" dirty="0" smtClean="0"/>
                  <a:t>Frequency-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800" b="1" i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:endParaRPr lang="en-US" sz="2800" dirty="0" smtClean="0"/>
              </a:p>
              <a:p>
                <a:r>
                  <a:rPr lang="en-US" sz="2800" dirty="0" smtClean="0"/>
                  <a:t>r</a:t>
                </a:r>
                <a:r>
                  <a:rPr lang="en-US" sz="2800" dirty="0"/>
                  <a:t>. Wave speed-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Meters/second (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m/s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endParaRPr lang="en-US" sz="2800" dirty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9" y="293042"/>
                <a:ext cx="8433727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518" t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3: PHYSICS CONCEPTS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1. Identify two situations in which an object can have a net force = 0 Newtons. Draw the Free Body </a:t>
            </a:r>
            <a:endParaRPr lang="en-US" sz="2800" dirty="0" smtClean="0"/>
          </a:p>
          <a:p>
            <a:r>
              <a:rPr lang="en-US" sz="2800" dirty="0"/>
              <a:t>Diagrams that go with both scenarios.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6" y="3107025"/>
            <a:ext cx="36068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64" y="3550905"/>
            <a:ext cx="2276200" cy="273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673" y="2596798"/>
            <a:ext cx="2784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object at rest on a table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256" y="2152918"/>
            <a:ext cx="4232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falling object whose Force of gravity is equal to the air resistance force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1745" y="5361711"/>
            <a:ext cx="196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 = 0N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4472" y="4990891"/>
            <a:ext cx="196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 = 0N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5345" y="3999223"/>
            <a:ext cx="6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+10N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05345" y="5329260"/>
            <a:ext cx="6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-10N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80809" y="4183889"/>
            <a:ext cx="6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+10N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80809" y="5513926"/>
            <a:ext cx="6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-10N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What is meant by “free fall</a:t>
            </a:r>
            <a:r>
              <a:rPr lang="en-US" sz="2800" dirty="0" smtClean="0"/>
              <a:t>”?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 falling object where the only force acting on it is </a:t>
            </a:r>
            <a:r>
              <a:rPr lang="en-US" sz="2800" b="1" dirty="0" smtClean="0">
                <a:solidFill>
                  <a:srgbClr val="FF0000"/>
                </a:solidFill>
              </a:rPr>
              <a:t>gravity</a:t>
            </a:r>
            <a:r>
              <a:rPr lang="en-US" sz="2800" dirty="0" smtClean="0">
                <a:solidFill>
                  <a:srgbClr val="FF0000"/>
                </a:solidFill>
              </a:rPr>
              <a:t> (we assume there is </a:t>
            </a:r>
            <a:r>
              <a:rPr lang="en-US" sz="2800" b="1" dirty="0" smtClean="0">
                <a:solidFill>
                  <a:srgbClr val="FF0000"/>
                </a:solidFill>
              </a:rPr>
              <a:t>no air resistance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Which of the following will remain </a:t>
            </a:r>
            <a:r>
              <a:rPr lang="en-US" sz="2800" u="sng" dirty="0"/>
              <a:t>constant</a:t>
            </a:r>
            <a:r>
              <a:rPr lang="en-US" sz="2800" dirty="0"/>
              <a:t> when an object is falling and there is no air resistance? (circle all that apply) </a:t>
            </a:r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trike="sngStrike" dirty="0" smtClean="0"/>
              <a:t>Velocity</a:t>
            </a:r>
            <a:endParaRPr lang="en-US" sz="2800" strike="sngStrik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trike="sngStrike" dirty="0" smtClean="0"/>
              <a:t>Speed</a:t>
            </a:r>
            <a:endParaRPr lang="en-US" sz="2800" strike="sngStrik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Acceleration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651163" y="2854035"/>
            <a:ext cx="2313709" cy="581890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1163" y="3934691"/>
            <a:ext cx="770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Both speed and velocity increase as an object falls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Explain what happens to both the kinetic and potential energies of an object when it is falling.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8691" y="2410691"/>
            <a:ext cx="1191491" cy="396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08218" y="2539811"/>
            <a:ext cx="41564" cy="3576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90454" y="2279073"/>
            <a:ext cx="235527" cy="263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32018" y="6116782"/>
            <a:ext cx="235527" cy="263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67545" y="1925782"/>
            <a:ext cx="4384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 = 5000J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KE = 0J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945" y="5701283"/>
            <a:ext cx="4384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 = 0J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KE = 5000J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9945" y="4321506"/>
            <a:ext cx="4384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PE = 1000J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KE = 4000J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7546" y="3177201"/>
            <a:ext cx="5091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always totals 5000J</a:t>
            </a:r>
          </a:p>
          <a:p>
            <a:r>
              <a:rPr lang="en-US" sz="2400" dirty="0" smtClean="0"/>
              <a:t>(The Law of Conservation of Energy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5. Forces always occur in </a:t>
            </a:r>
            <a:r>
              <a:rPr lang="en-US" sz="2800" dirty="0" smtClean="0">
                <a:solidFill>
                  <a:srgbClr val="FF0000"/>
                </a:solidFill>
              </a:rPr>
              <a:t>pairs</a:t>
            </a:r>
            <a:r>
              <a:rPr lang="en-US" sz="28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6</a:t>
            </a:r>
            <a:r>
              <a:rPr lang="en-US" sz="2800" dirty="0"/>
              <a:t>. An object will accelerate when it is affected by </a:t>
            </a:r>
            <a:r>
              <a:rPr lang="en-US" sz="2800" dirty="0" smtClean="0">
                <a:solidFill>
                  <a:srgbClr val="FF0000"/>
                </a:solidFill>
              </a:rPr>
              <a:t>unbalanced net force</a:t>
            </a:r>
            <a:r>
              <a:rPr lang="en-US" sz="2800" dirty="0" smtClean="0"/>
              <a:t>. 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7. In the absence of air resistance, the angle at which a thrown ball will go the farthest is </a:t>
            </a:r>
            <a:r>
              <a:rPr lang="en-US" sz="2800" dirty="0" smtClean="0">
                <a:solidFill>
                  <a:srgbClr val="FF0000"/>
                </a:solidFill>
              </a:rPr>
              <a:t>45°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spcAft>
                <a:spcPts val="1800"/>
              </a:spcAft>
            </a:pPr>
            <a:r>
              <a:rPr lang="en-US" sz="2800" dirty="0" smtClean="0"/>
              <a:t>8</a:t>
            </a:r>
            <a:r>
              <a:rPr lang="en-US" sz="2800" dirty="0"/>
              <a:t>. When an object reaches terminal velocity its acceleration equals </a:t>
            </a:r>
            <a:r>
              <a:rPr lang="en-US" sz="2800" dirty="0" smtClean="0">
                <a:solidFill>
                  <a:srgbClr val="FF0000"/>
                </a:solidFill>
              </a:rPr>
              <a:t>zero</a:t>
            </a:r>
            <a:r>
              <a:rPr lang="en-US" sz="2800" dirty="0" smtClean="0"/>
              <a:t>. 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9. All waves are created by </a:t>
            </a:r>
            <a:r>
              <a:rPr lang="en-US" sz="2800" dirty="0" smtClean="0">
                <a:solidFill>
                  <a:srgbClr val="FF0000"/>
                </a:solidFill>
              </a:rPr>
              <a:t>vibrations</a:t>
            </a:r>
            <a:r>
              <a:rPr lang="en-US" sz="28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10</a:t>
            </a:r>
            <a:r>
              <a:rPr lang="en-US" sz="2800" dirty="0"/>
              <a:t>. In circuits of metal wires, </a:t>
            </a:r>
            <a:r>
              <a:rPr lang="en-US" sz="2800" dirty="0" smtClean="0">
                <a:solidFill>
                  <a:srgbClr val="FF0000"/>
                </a:solidFill>
              </a:rPr>
              <a:t>electrons</a:t>
            </a:r>
            <a:r>
              <a:rPr lang="en-US" sz="2800" dirty="0" smtClean="0"/>
              <a:t> are </a:t>
            </a:r>
            <a:r>
              <a:rPr lang="en-US" sz="2800" dirty="0"/>
              <a:t>the flowing charged particles.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12. Any path along which electrons can flow is called a </a:t>
            </a:r>
            <a:r>
              <a:rPr lang="en-US" sz="2800" dirty="0" smtClean="0">
                <a:solidFill>
                  <a:srgbClr val="FF0000"/>
                </a:solidFill>
              </a:rPr>
              <a:t>electrical circuit</a:t>
            </a:r>
            <a:r>
              <a:rPr lang="en-US" sz="2800" dirty="0" smtClean="0"/>
              <a:t>. </a:t>
            </a:r>
          </a:p>
          <a:p>
            <a:endParaRPr lang="en-US" sz="2800" dirty="0"/>
          </a:p>
          <a:p>
            <a:r>
              <a:rPr lang="en-US" sz="2800" dirty="0" smtClean="0"/>
              <a:t>13</a:t>
            </a:r>
            <a:r>
              <a:rPr lang="en-US" sz="2800" dirty="0"/>
              <a:t>. In most waves, the speed of the wave only depends on the waves </a:t>
            </a:r>
            <a:r>
              <a:rPr lang="en-US" sz="2800" dirty="0" smtClean="0">
                <a:solidFill>
                  <a:srgbClr val="FF0000"/>
                </a:solidFill>
              </a:rPr>
              <a:t>medium</a:t>
            </a:r>
            <a:r>
              <a:rPr lang="en-US" sz="2800" dirty="0" smtClean="0"/>
              <a:t>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r>
              <a:rPr lang="en-US" sz="2800" dirty="0" smtClean="0"/>
              <a:t>14</a:t>
            </a:r>
            <a:r>
              <a:rPr lang="en-US" sz="2800" dirty="0"/>
              <a:t>. What is the “Law of Conservation of Energy”?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Energy </a:t>
            </a:r>
            <a:r>
              <a:rPr lang="en-US" sz="2800" dirty="0">
                <a:solidFill>
                  <a:srgbClr val="FF0000"/>
                </a:solidFill>
              </a:rPr>
              <a:t>can neither be created nor destroyed; rather, it can only be transformed from one form to another.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15. Friction is a force that always acts </a:t>
            </a:r>
            <a:r>
              <a:rPr lang="en-US" sz="2800" dirty="0" smtClean="0">
                <a:solidFill>
                  <a:srgbClr val="FF0000"/>
                </a:solidFill>
              </a:rPr>
              <a:t>opposite </a:t>
            </a:r>
            <a:r>
              <a:rPr lang="en-US" sz="2800" dirty="0" smtClean="0"/>
              <a:t>to </a:t>
            </a:r>
            <a:r>
              <a:rPr lang="en-US" sz="2800" dirty="0"/>
              <a:t>an object's motion.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16. A ball is thrown straight upward at 5 m/s. Ideally (no air resistance), the ball will return to the </a:t>
            </a:r>
            <a:endParaRPr lang="en-US" sz="2800" dirty="0" smtClean="0"/>
          </a:p>
          <a:p>
            <a:r>
              <a:rPr lang="en-US" sz="2800" dirty="0"/>
              <a:t>thrower's hand with a speed of </a:t>
            </a:r>
            <a:r>
              <a:rPr lang="en-US" sz="2800" dirty="0" smtClean="0">
                <a:solidFill>
                  <a:srgbClr val="FF0000"/>
                </a:solidFill>
              </a:rPr>
              <a:t>5 m/s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dirty="0"/>
              <a:t>17. If a freely falling object were somehow equipped with a speedometer, its speed reading would increase each second by </a:t>
            </a:r>
            <a:r>
              <a:rPr lang="en-US" sz="2800" dirty="0" smtClean="0">
                <a:solidFill>
                  <a:srgbClr val="FF0000"/>
                </a:solidFill>
              </a:rPr>
              <a:t>10 m</a:t>
            </a:r>
            <a:r>
              <a:rPr lang="en-US" sz="2800" dirty="0">
                <a:solidFill>
                  <a:srgbClr val="FF0000"/>
                </a:solidFill>
              </a:rPr>
              <a:t>/s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18. Touching a charged body to earth to eliminate excess charge is called </a:t>
            </a:r>
            <a:r>
              <a:rPr lang="en-US" sz="2800" dirty="0" smtClean="0">
                <a:solidFill>
                  <a:srgbClr val="FF0000"/>
                </a:solidFill>
              </a:rPr>
              <a:t>grounding</a:t>
            </a:r>
            <a:r>
              <a:rPr lang="en-US" sz="2800" dirty="0" smtClean="0"/>
              <a:t>. 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58189" y="293042"/>
                <a:ext cx="8433727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20. According to Coulomb’s law, as the magnitude of charge increases, the amount of force will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increase</a:t>
                </a:r>
                <a:r>
                  <a:rPr lang="en-US" sz="2800" dirty="0" smtClean="0"/>
                  <a:t>. </a:t>
                </a:r>
              </a:p>
              <a:p>
                <a:endParaRPr lang="en-US" sz="2800" dirty="0" smtClean="0"/>
              </a:p>
              <a:p>
                <a:r>
                  <a:rPr lang="en-US" sz="2800" dirty="0"/>
                  <a:t>21. Describe why a 0.001 kg feather falling at 1 m/s has more momentum than a 100,000,000 kg boat at rest at a dock. </a:t>
                </a:r>
                <a:endParaRPr lang="en-US" sz="2800" dirty="0" smtClean="0"/>
              </a:p>
              <a:p>
                <a:r>
                  <a:rPr lang="en-US" sz="28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Momentum equals mass x velocity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/>
                      </a:rPr>
                      <m:t>𝑝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/>
                      </a:rPr>
                      <m:t>𝑚𝑣</m:t>
                    </m:r>
                  </m:oMath>
                </a14:m>
                <a:endParaRPr lang="en-US" sz="4000" b="0" dirty="0" smtClean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endParaRPr lang="en-US" sz="2800" dirty="0" smtClean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If velocity is zero (0m/s) then momentum =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zero</a:t>
                </a:r>
                <a:endParaRPr lang="en-US" sz="2800" b="1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9" y="293042"/>
                <a:ext cx="8433727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1518" t="-1320" r="-1880" b="-3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58189" y="293042"/>
                <a:ext cx="8433727" cy="5702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22. How would doubling the voltage in a circuit affect the current? What about doubling the resistance? 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800" dirty="0" smtClean="0"/>
                  <a:t>     </a:t>
                </a:r>
              </a:p>
              <a:p>
                <a:pPr/>
                <a:r>
                  <a:rPr lang="en-US" sz="2800" b="1" dirty="0" smtClean="0">
                    <a:solidFill>
                      <a:srgbClr val="FF0000"/>
                    </a:solidFill>
                  </a:rPr>
                  <a:t>It dou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bles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(voltage is directly proportional to current)</a:t>
                </a:r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/>
                  <a:t>23. Imagine there is a circuit that has 3 </a:t>
                </a:r>
                <a:r>
                  <a:rPr lang="en-US" sz="2800" dirty="0" smtClean="0"/>
                  <a:t>light bulbs </a:t>
                </a:r>
                <a:r>
                  <a:rPr lang="en-US" sz="2800" dirty="0"/>
                  <a:t>– would the brightness of the bulbs be greater if they are wired in parallel or series? Why? </a:t>
                </a:r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Parallel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.  Because voltage is split between light bulbs in a series circuit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endParaRPr lang="en-US" sz="2800" dirty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9" y="293042"/>
                <a:ext cx="8433727" cy="5702908"/>
              </a:xfrm>
              <a:prstGeom prst="rect">
                <a:avLst/>
              </a:prstGeom>
              <a:blipFill rotWithShape="1">
                <a:blip r:embed="rId2"/>
                <a:stretch>
                  <a:fillRect l="-1518" t="-962" r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latin typeface="Arial"/>
                <a:cs typeface="Arial"/>
              </a:rPr>
              <a:t>Define the following terms: 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latin typeface="Arial"/>
                <a:cs typeface="Arial"/>
              </a:rPr>
              <a:t>Force-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Any push or pull on an object</a:t>
            </a:r>
            <a:endParaRPr lang="en-US" sz="2800" dirty="0" smtClean="0">
              <a:latin typeface="Arial"/>
              <a:cs typeface="Arial"/>
            </a:endParaRPr>
          </a:p>
          <a:p>
            <a:pPr marL="514350" indent="-514350">
              <a:buAutoNum type="alphaLcPeriod"/>
            </a:pP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b. Net Force-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The sum of forces acting on an object</a:t>
            </a:r>
            <a:endParaRPr lang="en-US" sz="2800" dirty="0" smtClean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c. Friction-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A force that act in the opposite direction of a force (e.g. air resistance)</a:t>
            </a:r>
            <a:endParaRPr lang="en-US" sz="2800" dirty="0" smtClean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d. Average speed-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The total distance divided by the total time </a:t>
            </a:r>
            <a:endParaRPr lang="en-US" sz="2800" dirty="0">
              <a:latin typeface="Arial"/>
              <a:cs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704045"/>
              </p:ext>
            </p:extLst>
          </p:nvPr>
        </p:nvGraphicFramePr>
        <p:xfrm>
          <a:off x="2368964" y="5373429"/>
          <a:ext cx="1147801" cy="122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368300" imgH="393700" progId="Equation.3">
                  <p:embed/>
                </p:oleObj>
              </mc:Choice>
              <mc:Fallback>
                <p:oleObj name="Equation" r:id="rId3" imgW="368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8964" y="5373429"/>
                        <a:ext cx="1147801" cy="1226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32" y="3467665"/>
            <a:ext cx="3688091" cy="1518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6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24. Is it better to wire holiday lights in parallel or series? Why</a:t>
            </a:r>
            <a:r>
              <a:rPr lang="en-US" sz="2800" dirty="0" smtClean="0"/>
              <a:t>?   </a:t>
            </a:r>
            <a:r>
              <a:rPr lang="en-US" sz="2800" b="1" dirty="0" smtClean="0">
                <a:solidFill>
                  <a:srgbClr val="FF0000"/>
                </a:solidFill>
              </a:rPr>
              <a:t>Parallel</a:t>
            </a:r>
            <a:r>
              <a:rPr lang="en-US" sz="2800" dirty="0" smtClean="0">
                <a:solidFill>
                  <a:srgbClr val="FF0000"/>
                </a:solidFill>
              </a:rPr>
              <a:t>.  Because if one light burns out in a series circuit all of the bulbs go out.</a:t>
            </a:r>
            <a:endParaRPr lang="en-US" sz="2800" dirty="0" smtClean="0"/>
          </a:p>
          <a:p>
            <a:r>
              <a:rPr lang="en-US" sz="2800" dirty="0"/>
              <a:t>25. When talking about sound waves, what mean the same as frequency and amplitude?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Frequency = </a:t>
            </a:r>
            <a:r>
              <a:rPr lang="en-US" sz="2800" b="1" dirty="0" smtClean="0">
                <a:solidFill>
                  <a:srgbClr val="FF0000"/>
                </a:solidFill>
              </a:rPr>
              <a:t>pitch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Amplitude= </a:t>
            </a:r>
            <a:r>
              <a:rPr lang="en-US" sz="2800" b="1" dirty="0" smtClean="0">
                <a:solidFill>
                  <a:srgbClr val="FF0000"/>
                </a:solidFill>
              </a:rPr>
              <a:t>loudness</a:t>
            </a:r>
            <a:endParaRPr lang="en-US" sz="2800" dirty="0" smtClean="0"/>
          </a:p>
          <a:p>
            <a:r>
              <a:rPr lang="en-US" sz="2800" dirty="0"/>
              <a:t>26. Describe a scenario when an object has constant speed but not constant velocity. 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A car driving at a constant speed in a circle </a:t>
            </a:r>
            <a:r>
              <a:rPr lang="en-US" sz="2800" i="1" dirty="0" smtClean="0">
                <a:solidFill>
                  <a:srgbClr val="FF0000"/>
                </a:solidFill>
              </a:rPr>
              <a:t>(velocity is a vector quantity)</a:t>
            </a:r>
            <a:endParaRPr lang="en-US" sz="2800" i="1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7"/>
          <a:stretch>
            <a:fillRect/>
          </a:stretch>
        </p:blipFill>
        <p:spPr bwMode="auto">
          <a:xfrm>
            <a:off x="358189" y="4911436"/>
            <a:ext cx="83978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08218" y="4655127"/>
            <a:ext cx="2743200" cy="2005734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PART 4: WORD PROBLEMS: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1. A 40 -N falling object encounters 5-N of air resistance. The magnitude of the net force on the </a:t>
            </a:r>
            <a:endParaRPr lang="en-US" sz="2800" dirty="0" smtClean="0"/>
          </a:p>
          <a:p>
            <a:r>
              <a:rPr lang="en-US" sz="2800" dirty="0"/>
              <a:t>object is? (Draw a diagram and use vectors to answer)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24801" y="2539811"/>
            <a:ext cx="27709" cy="16719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600111" y="4211782"/>
            <a:ext cx="290945" cy="26323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66365" y="4475019"/>
            <a:ext cx="0" cy="505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91947" y="2840182"/>
            <a:ext cx="189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40N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91947" y="4435476"/>
            <a:ext cx="189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329456" y="2539810"/>
            <a:ext cx="27709" cy="12563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33454" y="2840181"/>
            <a:ext cx="289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F</a:t>
            </a:r>
            <a:r>
              <a:rPr lang="en-US" sz="4000" b="1" baseline="-25000" dirty="0" err="1">
                <a:solidFill>
                  <a:srgbClr val="FF0000"/>
                </a:solidFill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</a:rPr>
              <a:t> = 35N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0983" y="4343400"/>
            <a:ext cx="5950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vectors are in </a:t>
            </a:r>
            <a:r>
              <a:rPr lang="en-US" sz="2400" u="sng" dirty="0" smtClean="0">
                <a:solidFill>
                  <a:srgbClr val="FF0000"/>
                </a:solidFill>
              </a:rPr>
              <a:t>opposite</a:t>
            </a:r>
            <a:r>
              <a:rPr lang="en-US" sz="2400" dirty="0" smtClean="0">
                <a:solidFill>
                  <a:srgbClr val="FF0000"/>
                </a:solidFill>
              </a:rPr>
              <a:t> direction: </a:t>
            </a:r>
            <a:r>
              <a:rPr lang="en-US" sz="2400" b="1" dirty="0" smtClean="0">
                <a:solidFill>
                  <a:srgbClr val="FF0000"/>
                </a:solidFill>
              </a:rPr>
              <a:t>subtract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If vectors in </a:t>
            </a:r>
            <a:r>
              <a:rPr lang="en-US" sz="2400" u="sng" dirty="0" smtClean="0">
                <a:solidFill>
                  <a:srgbClr val="FF0000"/>
                </a:solidFill>
              </a:rPr>
              <a:t>same</a:t>
            </a:r>
            <a:r>
              <a:rPr lang="en-US" sz="2400" dirty="0" smtClean="0">
                <a:solidFill>
                  <a:srgbClr val="FF0000"/>
                </a:solidFill>
              </a:rPr>
              <a:t> direction: </a:t>
            </a:r>
            <a:r>
              <a:rPr lang="en-US" sz="2400" b="1" dirty="0" smtClean="0">
                <a:solidFill>
                  <a:srgbClr val="FF0000"/>
                </a:solidFill>
              </a:rPr>
              <a:t>add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A bike travels at a constant speed of 20 m/s for 2 seconds. How </a:t>
            </a:r>
            <a:r>
              <a:rPr lang="en-US" sz="2800" b="1" dirty="0"/>
              <a:t>far</a:t>
            </a:r>
            <a:r>
              <a:rPr lang="en-US" sz="2800" dirty="0"/>
              <a:t> did it travel?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036" y="1678037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 = 20 m/s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 = 2 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d= ?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71481" y="4511040"/>
                <a:ext cx="14568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𝑣𝑡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1" y="4511040"/>
                <a:ext cx="145680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074208" y="1847314"/>
                <a:ext cx="24261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208" y="1847314"/>
                <a:ext cx="242617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074208" y="4657898"/>
                <a:ext cx="262552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=40 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208" y="4657898"/>
                <a:ext cx="2625527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A bike travels at a constant speed of 100 meters in 10 seconds. What was the </a:t>
            </a:r>
            <a:r>
              <a:rPr lang="en-US" sz="2800" b="1" dirty="0"/>
              <a:t>average speed</a:t>
            </a:r>
            <a:r>
              <a:rPr lang="en-US" sz="2800" dirty="0"/>
              <a:t>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036" y="1678037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 = 10s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 = 100m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v = ?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1481" y="4511040"/>
                <a:ext cx="1296958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1" y="4511040"/>
                <a:ext cx="1296958" cy="10273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074208" y="4657898"/>
                <a:ext cx="302845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=10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208" y="4657898"/>
                <a:ext cx="3028458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074208" y="1678037"/>
                <a:ext cx="1729576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208" y="1678037"/>
                <a:ext cx="1729576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How much </a:t>
            </a:r>
            <a:r>
              <a:rPr lang="en-US" sz="2800" b="1" dirty="0"/>
              <a:t>time</a:t>
            </a:r>
            <a:r>
              <a:rPr lang="en-US" sz="2800" dirty="0"/>
              <a:t> will it take for a person to walk 400 meters at a constant speed of 5 m/s?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036" y="1678037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 = 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 = 400m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v = 5m/s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1481" y="4511040"/>
                <a:ext cx="1233991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1" y="4511040"/>
                <a:ext cx="1233991" cy="10275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074208" y="4657898"/>
                <a:ext cx="218252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=80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208" y="4657898"/>
                <a:ext cx="2182521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074208" y="1949104"/>
                <a:ext cx="1666610" cy="1017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400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208" y="1949104"/>
                <a:ext cx="1666610" cy="10177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You drop a rock off of a tall building. It hits the ground in 3.0 seconds. What is the </a:t>
            </a:r>
            <a:r>
              <a:rPr lang="en-US" sz="2800" b="1" dirty="0"/>
              <a:t>final velocity</a:t>
            </a:r>
            <a:r>
              <a:rPr lang="en-US" sz="2800" dirty="0"/>
              <a:t>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036" y="1678037"/>
            <a:ext cx="26046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 = 3.0s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g = 10m/s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v = 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V</a:t>
            </a:r>
            <a:r>
              <a:rPr lang="en-US" sz="3200" baseline="-250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>
                <a:solidFill>
                  <a:srgbClr val="FF0000"/>
                </a:solidFill>
              </a:rPr>
              <a:t> = m/s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1481" y="4511040"/>
                <a:ext cx="22872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gt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1" y="4511040"/>
                <a:ext cx="228729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074208" y="4657898"/>
                <a:ext cx="302845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=30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208" y="4657898"/>
                <a:ext cx="3028458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969436" y="1906386"/>
                <a:ext cx="3126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436" y="1906386"/>
                <a:ext cx="312694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A ball is dropped from rest from a height 25.0 meters above the ground. The ball falls freely and reaches the ground 4.0 seconds later. What is the </a:t>
            </a:r>
            <a:r>
              <a:rPr lang="en-US" sz="2800" b="1" dirty="0"/>
              <a:t>average speed </a:t>
            </a:r>
            <a:r>
              <a:rPr lang="en-US" sz="2800" dirty="0"/>
              <a:t>of the ball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036" y="2366313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 = 4s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 = 25m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v = ?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1481" y="5199316"/>
                <a:ext cx="1296958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1" y="5199316"/>
                <a:ext cx="1296958" cy="10273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074208" y="5309083"/>
                <a:ext cx="34564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=6.25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208" y="5309083"/>
                <a:ext cx="3456459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074208" y="2366313"/>
                <a:ext cx="1501950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208" y="2366313"/>
                <a:ext cx="1501950" cy="10275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 You drop a rock off of the top of a 50 m tall building. How </a:t>
            </a:r>
            <a:r>
              <a:rPr lang="en-US" sz="2800" b="1" dirty="0">
                <a:cs typeface="Arial" panose="020B0604020202020204" pitchFamily="34" charset="0"/>
              </a:rPr>
              <a:t>long</a:t>
            </a:r>
            <a:r>
              <a:rPr lang="en-US" sz="2800" dirty="0"/>
              <a:t> does it take before it hits the ground?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036" y="2006083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 = 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 = 50m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g = 10m/s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1481" y="4437304"/>
                <a:ext cx="1775422" cy="1547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1" y="4437304"/>
                <a:ext cx="1775422" cy="15473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074208" y="4948853"/>
                <a:ext cx="26105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=3.16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208" y="4948853"/>
                <a:ext cx="2610523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080586" y="1681886"/>
                <a:ext cx="2661626" cy="1547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50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586" y="1681886"/>
                <a:ext cx="2661626" cy="15473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8. The figure shows a block that is being pulled along the floor. According to the figure, what is the </a:t>
            </a:r>
            <a:r>
              <a:rPr lang="en-US" sz="2800" b="1" dirty="0"/>
              <a:t>acceleration</a:t>
            </a:r>
            <a:r>
              <a:rPr lang="en-US" sz="2800" dirty="0"/>
              <a:t> of the block?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pic>
        <p:nvPicPr>
          <p:cNvPr id="3" name="Picture 2" descr="Screen Shot 2018-05-30 at 7.32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17" y="1212661"/>
            <a:ext cx="4889500" cy="1327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371" y="2754249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 = 20kg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baseline="-250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 = 100N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 = ?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79371" y="4841287"/>
                <a:ext cx="1427762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71" y="4841287"/>
                <a:ext cx="1427762" cy="10111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101460" y="5087419"/>
                <a:ext cx="299851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460" y="5087419"/>
                <a:ext cx="2998513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101460" y="2754249"/>
                <a:ext cx="1733936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460" y="2754249"/>
                <a:ext cx="1733936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840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9. Suppose a small plane can fly at 200km/h relative to the surrounding air. Suppose also that there is a 50km/h tailwind. How fast does the plane's shadow move across the ground? (draw vectors to solve)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920887" y="3200400"/>
            <a:ext cx="41009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90705" y="2438400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200km/h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43891" y="3200400"/>
            <a:ext cx="15101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0931" y="2438400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50km/h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70414" y="4668981"/>
            <a:ext cx="541707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2014" y="4022247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250km/h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9743" y="4964346"/>
            <a:ext cx="5950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vectors in </a:t>
            </a:r>
            <a:r>
              <a:rPr lang="en-US" sz="2400" u="sng" dirty="0" smtClean="0">
                <a:solidFill>
                  <a:srgbClr val="FF0000"/>
                </a:solidFill>
              </a:rPr>
              <a:t>same</a:t>
            </a:r>
            <a:r>
              <a:rPr lang="en-US" sz="2400" dirty="0" smtClean="0">
                <a:solidFill>
                  <a:srgbClr val="FF0000"/>
                </a:solidFill>
              </a:rPr>
              <a:t> direction: </a:t>
            </a:r>
            <a:r>
              <a:rPr lang="en-US" sz="2400" b="1" dirty="0" smtClean="0">
                <a:solidFill>
                  <a:srgbClr val="FF0000"/>
                </a:solidFill>
              </a:rPr>
              <a:t>add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If vectors are in </a:t>
            </a:r>
            <a:r>
              <a:rPr lang="en-US" sz="2400" u="sng" dirty="0">
                <a:solidFill>
                  <a:srgbClr val="FF0000"/>
                </a:solidFill>
              </a:rPr>
              <a:t>opposite</a:t>
            </a:r>
            <a:r>
              <a:rPr lang="en-US" sz="2400" dirty="0">
                <a:solidFill>
                  <a:srgbClr val="FF0000"/>
                </a:solidFill>
              </a:rPr>
              <a:t> direction: </a:t>
            </a:r>
            <a:r>
              <a:rPr lang="en-US" sz="2400" b="1" dirty="0">
                <a:solidFill>
                  <a:srgbClr val="FF0000"/>
                </a:solidFill>
              </a:rPr>
              <a:t>subtract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4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e. Instantaneous speed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The speed you are traveling at that moment (instant).  E.g. car speedometer</a:t>
            </a:r>
            <a:endParaRPr lang="en-US" sz="2800" dirty="0" smtClean="0"/>
          </a:p>
          <a:p>
            <a:endParaRPr lang="en-US" sz="2800" dirty="0" smtClean="0">
              <a:effectLst/>
            </a:endParaRPr>
          </a:p>
          <a:p>
            <a:r>
              <a:rPr lang="en-US" sz="2800" dirty="0"/>
              <a:t>f. Acceleration- </a:t>
            </a:r>
            <a:r>
              <a:rPr lang="en-US" sz="2800" dirty="0" smtClean="0">
                <a:solidFill>
                  <a:srgbClr val="FF0000"/>
                </a:solidFill>
              </a:rPr>
              <a:t>a change in velocity over time</a:t>
            </a:r>
            <a:endParaRPr lang="en-US" sz="2800" dirty="0" smtClean="0"/>
          </a:p>
          <a:p>
            <a:endParaRPr lang="en-US" sz="2800" dirty="0" smtClean="0">
              <a:effectLst/>
            </a:endParaRPr>
          </a:p>
          <a:p>
            <a:r>
              <a:rPr lang="en-US" sz="2800" dirty="0"/>
              <a:t>g. Vector- </a:t>
            </a:r>
            <a:r>
              <a:rPr lang="en-US" sz="2800" dirty="0">
                <a:solidFill>
                  <a:srgbClr val="FF0000"/>
                </a:solidFill>
              </a:rPr>
              <a:t>a quantity that has both magnitude and direction</a:t>
            </a:r>
            <a:r>
              <a:rPr lang="en-US" sz="2800" dirty="0" smtClean="0">
                <a:solidFill>
                  <a:srgbClr val="FF0000"/>
                </a:solidFill>
              </a:rPr>
              <a:t>.  Described using an arrow.</a:t>
            </a:r>
          </a:p>
          <a:p>
            <a:endParaRPr lang="en-US" sz="2800" dirty="0" smtClean="0">
              <a:effectLst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634849"/>
              </p:ext>
            </p:extLst>
          </p:nvPr>
        </p:nvGraphicFramePr>
        <p:xfrm>
          <a:off x="7369516" y="1204013"/>
          <a:ext cx="142240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457200" imgH="393700" progId="Equation.3">
                  <p:embed/>
                </p:oleObj>
              </mc:Choice>
              <mc:Fallback>
                <p:oleObj name="Equation" r:id="rId3" imgW="457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9516" y="1204013"/>
                        <a:ext cx="1422400" cy="123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6040372" y="3158343"/>
            <a:ext cx="1807227" cy="293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56" y="3876392"/>
            <a:ext cx="3540760" cy="20681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58189" y="3451385"/>
            <a:ext cx="49820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h. Terminal velocity- </a:t>
            </a:r>
            <a:r>
              <a:rPr lang="en-US" sz="2800" dirty="0">
                <a:solidFill>
                  <a:srgbClr val="FF0000"/>
                </a:solidFill>
              </a:rPr>
              <a:t>The maximum velocity a falling object can obtain.  When Force of gravity and air resistance forces are equal and opposite in direction.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33852" y="3793262"/>
            <a:ext cx="1074934" cy="2068195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10. A car travels 5 meters in the first second of travel, 5 meters again during the second second of travel, and 5 meters again during the third second. Its </a:t>
            </a:r>
            <a:r>
              <a:rPr lang="en-US" sz="2800" b="1" dirty="0"/>
              <a:t>acceleration</a:t>
            </a:r>
            <a:r>
              <a:rPr lang="en-US" sz="2800" dirty="0"/>
              <a:t> is?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371" y="2283179"/>
            <a:ext cx="2604655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 = 5m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 = 1s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 = 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v = 5m/s</a:t>
            </a:r>
          </a:p>
          <a:p>
            <a:endParaRPr lang="en-US" sz="3200" baseline="300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9371" y="4744302"/>
                <a:ext cx="1531188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71" y="4744302"/>
                <a:ext cx="1531188" cy="10175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101460" y="4990434"/>
                <a:ext cx="2332753" cy="1252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460" y="4990434"/>
                <a:ext cx="2332753" cy="12522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09455" y="1898073"/>
            <a:ext cx="59990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Velocity does not change over time: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Velocity 1</a:t>
            </a:r>
            <a:r>
              <a:rPr lang="en-US" sz="2800" baseline="30000" dirty="0" smtClean="0">
                <a:solidFill>
                  <a:srgbClr val="FF0000"/>
                </a:solidFill>
              </a:rPr>
              <a:t>st</a:t>
            </a:r>
            <a:r>
              <a:rPr lang="en-US" sz="2800" dirty="0" smtClean="0">
                <a:solidFill>
                  <a:srgbClr val="FF0000"/>
                </a:solidFill>
              </a:rPr>
              <a:t> second = 5 m/s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Velocity </a:t>
            </a:r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en-US" sz="2800" baseline="30000" dirty="0" smtClean="0">
                <a:solidFill>
                  <a:srgbClr val="FF0000"/>
                </a:solidFill>
              </a:rPr>
              <a:t>nd</a:t>
            </a:r>
            <a:r>
              <a:rPr lang="en-US" sz="2800" dirty="0" smtClean="0">
                <a:solidFill>
                  <a:srgbClr val="FF0000"/>
                </a:solidFill>
              </a:rPr>
              <a:t> second </a:t>
            </a:r>
            <a:r>
              <a:rPr lang="en-US" sz="2800" dirty="0">
                <a:solidFill>
                  <a:srgbClr val="FF0000"/>
                </a:solidFill>
              </a:rPr>
              <a:t>= 5 </a:t>
            </a:r>
            <a:r>
              <a:rPr lang="en-US" sz="2800" dirty="0" smtClean="0">
                <a:solidFill>
                  <a:srgbClr val="FF0000"/>
                </a:solidFill>
              </a:rPr>
              <a:t>m/s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Velocity </a:t>
            </a:r>
            <a:r>
              <a:rPr lang="en-US" sz="2800" dirty="0" smtClean="0">
                <a:solidFill>
                  <a:srgbClr val="FF0000"/>
                </a:solidFill>
              </a:rPr>
              <a:t>3</a:t>
            </a:r>
            <a:r>
              <a:rPr lang="en-US" sz="2800" baseline="30000" dirty="0" smtClean="0">
                <a:solidFill>
                  <a:srgbClr val="FF0000"/>
                </a:solidFill>
              </a:rPr>
              <a:t>rd</a:t>
            </a:r>
            <a:r>
              <a:rPr lang="en-US" sz="2800" dirty="0" smtClean="0">
                <a:solidFill>
                  <a:srgbClr val="FF0000"/>
                </a:solidFill>
              </a:rPr>
              <a:t> second </a:t>
            </a:r>
            <a:r>
              <a:rPr lang="en-US" sz="2800" dirty="0">
                <a:solidFill>
                  <a:srgbClr val="FF0000"/>
                </a:solidFill>
              </a:rPr>
              <a:t>= 5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40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11. You drop a rock off of a tall building. It takes 10 seconds to hit the ground. How </a:t>
            </a:r>
            <a:r>
              <a:rPr lang="en-US" sz="2800" b="1" dirty="0"/>
              <a:t>tall</a:t>
            </a:r>
            <a:r>
              <a:rPr lang="en-US" sz="2800" dirty="0"/>
              <a:t> is the building?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371" y="2171083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 = 10s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 = 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g = 10m/s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9371" y="4840031"/>
                <a:ext cx="1936812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g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71" y="4840031"/>
                <a:ext cx="1936812" cy="10143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101460" y="5086163"/>
                <a:ext cx="281307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=500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460" y="5086163"/>
                <a:ext cx="2813078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985116" y="2171083"/>
                <a:ext cx="3140026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16" y="2171083"/>
                <a:ext cx="3140026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840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12. A truck has a mass of 1000 kg and accelerates at 2 meters per second squared. What is the magnitude of the </a:t>
            </a:r>
            <a:r>
              <a:rPr lang="en-US" sz="2800" b="1" dirty="0"/>
              <a:t>force</a:t>
            </a:r>
            <a:r>
              <a:rPr lang="en-US" sz="2800" dirty="0"/>
              <a:t> acting on the truck?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371" y="2214436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 = 1000kg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 = 2m/s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F = ?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9371" y="4883384"/>
                <a:ext cx="16618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71" y="4883384"/>
                <a:ext cx="166180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101460" y="5086163"/>
                <a:ext cx="281307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=500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460" y="5086163"/>
                <a:ext cx="2813078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043522" y="2380606"/>
                <a:ext cx="28972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1000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522" y="2380606"/>
                <a:ext cx="289726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840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13. A tow truck exerts a force of 2000 N on a car, accelerating it a 1 m/s2. What is the mass of the car?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371" y="2256533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 = 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 = 1m/s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F = 2000N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9371" y="4925481"/>
                <a:ext cx="1429559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71" y="4925481"/>
                <a:ext cx="1429559" cy="10143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101460" y="5128260"/>
                <a:ext cx="344600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=2000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460" y="5128260"/>
                <a:ext cx="3446008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915844" y="2304681"/>
                <a:ext cx="2073966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2000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844" y="2304681"/>
                <a:ext cx="2073966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840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14. A hydraulic lift used at an automotive repair shop raises a 500-kilogram car 3 meters off of the ground. What is the </a:t>
            </a:r>
            <a:r>
              <a:rPr lang="en-US" sz="2800" b="1" dirty="0"/>
              <a:t>potential energy </a:t>
            </a:r>
            <a:r>
              <a:rPr lang="en-US" sz="2800" dirty="0"/>
              <a:t>given to the car?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371" y="2256533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 = 500kg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 = 3m</a:t>
            </a:r>
            <a:endParaRPr lang="en-US" sz="3200" baseline="300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PE = ?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9371" y="4925481"/>
                <a:ext cx="2170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𝑃𝐸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𝑚𝑔h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71" y="4925481"/>
                <a:ext cx="2170146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367145" y="4331794"/>
                <a:ext cx="36762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𝑃𝐸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=15,000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145" y="4331794"/>
                <a:ext cx="3676263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472481" y="2256533"/>
                <a:ext cx="37267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𝑃𝐸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500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81" y="2256533"/>
                <a:ext cx="372678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840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15. A 3-kg brick falls to the ground from a 10-m-high roof. What is the approximate </a:t>
            </a:r>
            <a:r>
              <a:rPr lang="en-US" sz="2800" b="1" dirty="0"/>
              <a:t>kinetic energy </a:t>
            </a:r>
            <a:r>
              <a:rPr lang="en-US" sz="2800" dirty="0"/>
              <a:t>of the brick just before it touches the ground?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371" y="2256533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 = 3kg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 = 10m</a:t>
            </a:r>
            <a:endParaRPr lang="en-US" sz="3200" baseline="300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KE = ?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9371" y="4925481"/>
                <a:ext cx="2170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𝑃𝐸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𝑚𝑔h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71" y="4925481"/>
                <a:ext cx="2170146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472481" y="3343361"/>
                <a:ext cx="36762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𝑃𝐸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=15,000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81" y="3343361"/>
                <a:ext cx="3676263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472481" y="2256533"/>
                <a:ext cx="34991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𝑃𝐸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81" y="2256533"/>
                <a:ext cx="349916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75052" y="5579531"/>
                <a:ext cx="372114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𝐾𝐸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=15,000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052" y="5579531"/>
                <a:ext cx="3721147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25636" y="4325316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the object falls the potential energy is transformed into kinetic energy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8840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16. What is the </a:t>
            </a:r>
            <a:r>
              <a:rPr lang="en-US" sz="2800" b="1" dirty="0"/>
              <a:t>kinetic energy </a:t>
            </a:r>
            <a:r>
              <a:rPr lang="en-US" sz="2800" dirty="0"/>
              <a:t>of a wagon with a mass of 2.5 kilograms traveling at a speed of 4 meters per second? Assume no other forces act upon the object.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145" y="2338411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 = 2.5kg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v = 4m/s</a:t>
            </a:r>
            <a:endParaRPr lang="en-US" sz="3200" baseline="300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KE = ?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83956" y="4925481"/>
                <a:ext cx="2445861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𝐾𝐸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m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56" y="4925481"/>
                <a:ext cx="2445861" cy="10143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88825" y="5128260"/>
                <a:ext cx="266797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𝐾𝐸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=20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825" y="5128260"/>
                <a:ext cx="2667974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693410" y="2108924"/>
                <a:ext cx="3437223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𝐾𝐸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2.5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410" y="2108924"/>
                <a:ext cx="3437223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840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17. A sound wave traveling through a solid material has a frequency of 450 hertz. The wavelength of the sound wave is 1 meters. What is the </a:t>
            </a:r>
            <a:r>
              <a:rPr lang="en-US" sz="2800" b="1" dirty="0"/>
              <a:t>speed</a:t>
            </a:r>
            <a:r>
              <a:rPr lang="en-US" sz="2800" dirty="0"/>
              <a:t> of sound in the material?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145" y="2338411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 = 450Hz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Ƴ = 1m</a:t>
            </a:r>
            <a:endParaRPr lang="en-US" sz="3200" baseline="300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v = ?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83956" y="4925481"/>
                <a:ext cx="1380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l-GR" sz="3200" b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f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56" y="4925481"/>
                <a:ext cx="1380121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19550" y="4504785"/>
                <a:ext cx="334104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=450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550" y="4504785"/>
                <a:ext cx="3341043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910146" y="2345528"/>
                <a:ext cx="26384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l-GR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450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46" y="2345528"/>
                <a:ext cx="263841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840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18. If 15 N of force are applies to a cart to move it a distance of 5 m, how much </a:t>
            </a:r>
            <a:r>
              <a:rPr lang="en-US" sz="2800" b="1" dirty="0"/>
              <a:t>work</a:t>
            </a:r>
            <a:r>
              <a:rPr lang="en-US" sz="2800" dirty="0"/>
              <a:t> is done on the cart?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145" y="2338411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 = 15N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 = 5m</a:t>
            </a:r>
            <a:endParaRPr lang="en-US" sz="3200" baseline="300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W = ?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83956" y="4925481"/>
                <a:ext cx="17177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𝑊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𝐹𝑑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56" y="4925481"/>
                <a:ext cx="171771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88825" y="5128260"/>
                <a:ext cx="245637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𝑊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=75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825" y="5128260"/>
                <a:ext cx="2456378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297519" y="2538466"/>
                <a:ext cx="25814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𝑊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519" y="2538466"/>
                <a:ext cx="258147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840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19. A sound wave has a frequency of 250 Hz and a wavelength measured at 2.00 m. What is the </a:t>
            </a:r>
            <a:r>
              <a:rPr lang="en-US" sz="2800" b="1" dirty="0"/>
              <a:t>speed</a:t>
            </a:r>
            <a:r>
              <a:rPr lang="en-US" sz="2800" dirty="0"/>
              <a:t> of the wave?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145" y="2248802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 = 250Hz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Ƴ = 2m</a:t>
            </a:r>
            <a:endParaRPr lang="en-US" sz="3200" baseline="300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v = ?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83956" y="4835872"/>
                <a:ext cx="1380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l-GR" sz="3200" b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f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56" y="4835872"/>
                <a:ext cx="1380121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588825" y="5128260"/>
                <a:ext cx="334104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=500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825" y="5128260"/>
                <a:ext cx="3341043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910146" y="2345528"/>
                <a:ext cx="26384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l-GR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250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46" y="2345528"/>
                <a:ext cx="263841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84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58189" y="293042"/>
                <a:ext cx="8433727" cy="809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</a:t>
                </a:r>
                <a:r>
                  <a:rPr lang="en-US" sz="2800" dirty="0" smtClean="0"/>
                  <a:t>. Newton’s </a:t>
                </a:r>
                <a:r>
                  <a:rPr lang="en-US" sz="2800" dirty="0"/>
                  <a:t>First Law-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sometimes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referred to as the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law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of inertia</a:t>
                </a:r>
                <a:r>
                  <a:rPr lang="en-US" sz="2800" dirty="0">
                    <a:solidFill>
                      <a:srgbClr val="FF0000"/>
                    </a:solidFill>
                  </a:rPr>
                  <a:t>. An object at rest stays at rest and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an object in motion stays in motion with the same speed and in the same direction unless acted upon by an unbalanced force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.</a:t>
                </a:r>
                <a:endParaRPr lang="en-US" sz="2800" b="1" dirty="0" smtClean="0">
                  <a:effectLst/>
                </a:endParaRPr>
              </a:p>
              <a:p>
                <a:r>
                  <a:rPr lang="en-US" sz="2800" dirty="0"/>
                  <a:t>j. Newton’s Second Law- </a:t>
                </a:r>
                <a:r>
                  <a:rPr lang="en-US" sz="2800" dirty="0">
                    <a:solidFill>
                      <a:srgbClr val="FF0000"/>
                    </a:solidFill>
                  </a:rPr>
                  <a:t>The acceleration of an object as produced by a net force is directly proportional to the magnitude of the net force, in the same direction as the net force, and inversely proportional to the mass of the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object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. 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/>
                      </a:rPr>
                      <m:t>                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𝑭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𝒎𝒂</m:t>
                    </m:r>
                  </m:oMath>
                </a14:m>
                <a:endParaRPr lang="en-US" sz="4400" b="1" dirty="0">
                  <a:effectLst/>
                </a:endParaRPr>
              </a:p>
              <a:p>
                <a:endParaRPr lang="en-US" sz="2800" dirty="0" smtClean="0">
                  <a:effectLst/>
                </a:endParaRPr>
              </a:p>
              <a:p>
                <a:r>
                  <a:rPr lang="en-US" sz="2800" dirty="0"/>
                  <a:t>k. Newton’s Third Law-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For every action, there is an equal and opposite reaction</a:t>
                </a:r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endParaRPr lang="en-US" sz="2800" dirty="0">
                  <a:effectLst/>
                </a:endParaRPr>
              </a:p>
              <a:p>
                <a:endParaRPr lang="en-US" sz="2800" dirty="0" smtClean="0"/>
              </a:p>
              <a:p>
                <a:endParaRPr lang="en-US" sz="2800" dirty="0" smtClean="0">
                  <a:effectLst/>
                </a:endParaRPr>
              </a:p>
              <a:p>
                <a:r>
                  <a:rPr lang="en-US" sz="2800" dirty="0"/>
                  <a:t>l. Electromagnetic spectrum- </a:t>
                </a:r>
                <a:endParaRPr lang="en-US" sz="2800" dirty="0" smtClean="0">
                  <a:effectLst/>
                </a:endParaRPr>
              </a:p>
              <a:p>
                <a:endParaRPr lang="en-US" sz="2800" dirty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9" y="293042"/>
                <a:ext cx="8433727" cy="8094524"/>
              </a:xfrm>
              <a:prstGeom prst="rect">
                <a:avLst/>
              </a:prstGeom>
              <a:blipFill rotWithShape="1">
                <a:blip r:embed="rId2"/>
                <a:stretch>
                  <a:fillRect l="-1518" t="-678" r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20. An object has an initial Gravitational Potential Energy of 5000 J and its initial Kinetic Energy is 0 J. If it’s Gravitational Potential Energy after is 1000 J, what is its </a:t>
            </a:r>
            <a:r>
              <a:rPr lang="en-US" sz="2800" b="1" dirty="0"/>
              <a:t>Kinetic Energy </a:t>
            </a:r>
            <a:r>
              <a:rPr lang="en-US" sz="2800" dirty="0"/>
              <a:t>after?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8691" y="2410691"/>
            <a:ext cx="1191491" cy="396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08218" y="2539811"/>
            <a:ext cx="41564" cy="3576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90454" y="2279073"/>
            <a:ext cx="235527" cy="263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32018" y="6116782"/>
            <a:ext cx="235527" cy="263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67545" y="1925782"/>
            <a:ext cx="4384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 = 5000J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KE = 0J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9945" y="5701283"/>
            <a:ext cx="4384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 = 0J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KE = 5000J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9945" y="4321506"/>
            <a:ext cx="4384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PE = 1000J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KE = 4000J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7546" y="3177201"/>
            <a:ext cx="5091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always totals 5000J</a:t>
            </a:r>
          </a:p>
          <a:p>
            <a:r>
              <a:rPr lang="en-US" sz="2400" dirty="0" smtClean="0"/>
              <a:t>(The Law of Conservation of Energy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8840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21. A child is on a sled moving down a hill at 15.0 m/s. The combined mass of the sled and child is 50.0 kilograms. The </a:t>
            </a:r>
            <a:r>
              <a:rPr lang="en-US" sz="2800" b="1" dirty="0"/>
              <a:t>momentum</a:t>
            </a:r>
            <a:r>
              <a:rPr lang="en-US" sz="2800" dirty="0"/>
              <a:t> of the child and sled is?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145" y="2248802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 = 15m/s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 = 50.0kg</a:t>
            </a:r>
            <a:endParaRPr lang="en-US" sz="3200" baseline="300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p = ?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294159" y="2411962"/>
                <a:ext cx="26377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50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159" y="2411962"/>
                <a:ext cx="263777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450280" y="4667138"/>
                <a:ext cx="408233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=75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𝑘𝑔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280" y="4667138"/>
                <a:ext cx="4082336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09145" y="4835872"/>
                <a:ext cx="16255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45" y="4835872"/>
                <a:ext cx="162557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840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22. A 100-watt light bulb is connected to a 120-V outlet. How much </a:t>
            </a:r>
            <a:r>
              <a:rPr lang="en-US" sz="2800" b="1" dirty="0"/>
              <a:t>current</a:t>
            </a:r>
            <a:r>
              <a:rPr lang="en-US" sz="2800" dirty="0"/>
              <a:t> is in the light bulb?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643" y="2321646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 = 100W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V = 120V</a:t>
            </a:r>
            <a:endParaRPr lang="en-US" sz="3200" baseline="300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I = ?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02778" y="4667138"/>
                <a:ext cx="269516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=0.83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778" y="4667138"/>
                <a:ext cx="2695161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61643" y="4908716"/>
                <a:ext cx="1249829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3" y="4908716"/>
                <a:ext cx="1249829" cy="10143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973425" y="2394490"/>
                <a:ext cx="1663212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25" y="2394490"/>
                <a:ext cx="1663212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840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23. How much </a:t>
            </a:r>
            <a:r>
              <a:rPr lang="en-US" sz="2800" b="1" dirty="0"/>
              <a:t>power</a:t>
            </a:r>
            <a:r>
              <a:rPr lang="en-US" sz="2800" dirty="0"/>
              <a:t> is used by a 12 Volt battery that draws 2 A of current?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643" y="2321646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 = 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V = 12V</a:t>
            </a:r>
            <a:endParaRPr lang="en-US" sz="3200" baseline="300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I = 2A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02778" y="4667138"/>
                <a:ext cx="259378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=24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778" y="4667138"/>
                <a:ext cx="2593787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61643" y="4908716"/>
                <a:ext cx="15016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𝐼𝑉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3" y="4908716"/>
                <a:ext cx="150169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696333" y="2521701"/>
                <a:ext cx="24407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333" y="2521701"/>
                <a:ext cx="244079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840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24. When a 12-V battery is connected to a resistor, 0.5 A of current flows in the resistor. What is the </a:t>
            </a:r>
            <a:r>
              <a:rPr lang="en-US" sz="2800" b="1" dirty="0"/>
              <a:t>resistor's</a:t>
            </a:r>
            <a:r>
              <a:rPr lang="en-US" sz="2800" dirty="0"/>
              <a:t> value? </a:t>
            </a:r>
            <a:endParaRPr lang="en-US" sz="2800" dirty="0" smtClean="0"/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643" y="2321646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 = 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V = 12V</a:t>
            </a:r>
            <a:endParaRPr lang="en-US" sz="3200" baseline="300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I = 0.5A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02778" y="4667138"/>
                <a:ext cx="340836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=24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𝑜h𝑚𝑠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778" y="4667138"/>
                <a:ext cx="3408369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61643" y="4908716"/>
                <a:ext cx="1354666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3" y="4908716"/>
                <a:ext cx="1354666" cy="10111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807170" y="2321646"/>
                <a:ext cx="1625381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0.5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170" y="2321646"/>
                <a:ext cx="1625381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8409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25. A 20-ohm resistor has a 5-A current in it. What is the </a:t>
            </a:r>
            <a:r>
              <a:rPr lang="en-US" sz="2800" b="1" dirty="0"/>
              <a:t>voltage</a:t>
            </a:r>
            <a:r>
              <a:rPr lang="en-US" sz="2800" dirty="0"/>
              <a:t> across the resistor?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643" y="2321646"/>
            <a:ext cx="260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 = 20</a:t>
            </a:r>
            <a:r>
              <a:rPr lang="el-GR" sz="3200" dirty="0" smtClean="0">
                <a:solidFill>
                  <a:srgbClr val="FF0000"/>
                </a:solidFill>
              </a:rPr>
              <a:t>Ω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I = 5A</a:t>
            </a:r>
            <a:endParaRPr lang="en-US" sz="3200" baseline="300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V = ?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02778" y="4667138"/>
                <a:ext cx="27267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=100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778" y="4667138"/>
                <a:ext cx="2726772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65546" y="5061116"/>
                <a:ext cx="15101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𝐼𝑅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46" y="5061116"/>
                <a:ext cx="151015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67773" y="2473374"/>
                <a:ext cx="24454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773" y="2473374"/>
                <a:ext cx="244541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40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23835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m. Transverse wave</a:t>
            </a:r>
            <a:r>
              <a:rPr lang="en-US" sz="2800" dirty="0" smtClean="0"/>
              <a:t>- </a:t>
            </a:r>
            <a:r>
              <a:rPr lang="en-US" sz="2800" dirty="0">
                <a:solidFill>
                  <a:srgbClr val="FF0000"/>
                </a:solidFill>
              </a:rPr>
              <a:t>a wave vibrating at right angles to the direction of its propagation</a:t>
            </a:r>
            <a:r>
              <a:rPr lang="en-US" sz="2800" dirty="0" smtClean="0">
                <a:solidFill>
                  <a:srgbClr val="FF0000"/>
                </a:solidFill>
              </a:rPr>
              <a:t>. (e.g. electromagnetic waves)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n. Longitudinal wave</a:t>
            </a:r>
            <a:r>
              <a:rPr lang="en-US" sz="2800" dirty="0" smtClean="0"/>
              <a:t>- </a:t>
            </a:r>
            <a:r>
              <a:rPr lang="en-US" sz="2800" dirty="0">
                <a:solidFill>
                  <a:srgbClr val="FF0000"/>
                </a:solidFill>
              </a:rPr>
              <a:t>a wave vibrating in the direction of propagation</a:t>
            </a:r>
            <a:r>
              <a:rPr lang="en-US" sz="2800" dirty="0" smtClean="0">
                <a:solidFill>
                  <a:srgbClr val="FF0000"/>
                </a:solidFill>
              </a:rPr>
              <a:t>. (e.g. sound waves)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  <a:p>
            <a:r>
              <a:rPr lang="en-US" sz="2800" dirty="0" smtClean="0"/>
              <a:t> 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13" y="1329162"/>
            <a:ext cx="3458967" cy="178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47" y="4773670"/>
            <a:ext cx="6207075" cy="1754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35232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r>
              <a:rPr lang="en-US" sz="2800" dirty="0"/>
              <a:t>. Doppler Effect</a:t>
            </a:r>
            <a:r>
              <a:rPr lang="en-US" sz="2800" dirty="0" smtClean="0"/>
              <a:t>- </a:t>
            </a:r>
            <a:r>
              <a:rPr lang="en-US" sz="2800" dirty="0">
                <a:solidFill>
                  <a:srgbClr val="FF0000"/>
                </a:solidFill>
              </a:rPr>
              <a:t>an increase (or decrease) in the frequency of sound, light, or other waves as the source and observer move toward (or away from) each other.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p. Mass- </a:t>
            </a:r>
            <a:r>
              <a:rPr lang="en-US" sz="2800" dirty="0">
                <a:solidFill>
                  <a:srgbClr val="FF0000"/>
                </a:solidFill>
              </a:rPr>
              <a:t>the quantity of matter in a body regardless of its volume or of any forces acting on it</a:t>
            </a:r>
            <a:r>
              <a:rPr lang="en-US" sz="2800" dirty="0" smtClean="0">
                <a:solidFill>
                  <a:srgbClr val="FF0000"/>
                </a:solidFill>
              </a:rPr>
              <a:t>. (mass is not the same as </a:t>
            </a:r>
            <a:r>
              <a:rPr lang="en-US" sz="2800" dirty="0" smtClean="0">
                <a:solidFill>
                  <a:srgbClr val="FF0000"/>
                </a:solidFill>
              </a:rPr>
              <a:t>weight) 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measured in kilograms (kg)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16" y="1669982"/>
            <a:ext cx="4737865" cy="3100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9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q. Weight (force of gravity)</a:t>
            </a:r>
            <a:r>
              <a:rPr lang="en-US" sz="2800" dirty="0" smtClean="0"/>
              <a:t>-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</a:p>
          <a:p>
            <a:r>
              <a:rPr lang="en-US" sz="2800" dirty="0"/>
              <a:t>r. Equilibrium- </a:t>
            </a:r>
            <a:r>
              <a:rPr lang="en-US" sz="2800" dirty="0">
                <a:solidFill>
                  <a:srgbClr val="FF0000"/>
                </a:solidFill>
              </a:rPr>
              <a:t>If the size and direction of the </a:t>
            </a:r>
            <a:r>
              <a:rPr lang="en-US" sz="2800" b="1" dirty="0">
                <a:solidFill>
                  <a:srgbClr val="FF0000"/>
                </a:solidFill>
              </a:rPr>
              <a:t>forces</a:t>
            </a:r>
            <a:r>
              <a:rPr lang="en-US" sz="2800" dirty="0">
                <a:solidFill>
                  <a:srgbClr val="FF0000"/>
                </a:solidFill>
              </a:rPr>
              <a:t> acting on an object are exactly </a:t>
            </a:r>
            <a:r>
              <a:rPr lang="en-US" sz="2800" b="1" dirty="0">
                <a:solidFill>
                  <a:srgbClr val="FF0000"/>
                </a:solidFill>
              </a:rPr>
              <a:t>balanced</a:t>
            </a:r>
            <a:r>
              <a:rPr lang="en-US" sz="2800" dirty="0">
                <a:solidFill>
                  <a:srgbClr val="FF0000"/>
                </a:solidFill>
              </a:rPr>
              <a:t>, then there is </a:t>
            </a:r>
            <a:r>
              <a:rPr lang="en-US" sz="2800" b="1" dirty="0">
                <a:solidFill>
                  <a:srgbClr val="FF0000"/>
                </a:solidFill>
              </a:rPr>
              <a:t>no net force</a:t>
            </a:r>
            <a:r>
              <a:rPr lang="en-US" sz="2800" dirty="0">
                <a:solidFill>
                  <a:srgbClr val="FF0000"/>
                </a:solidFill>
              </a:rPr>
              <a:t> acting on </a:t>
            </a:r>
            <a:r>
              <a:rPr lang="en-US" sz="2800" dirty="0" smtClean="0">
                <a:solidFill>
                  <a:srgbClr val="FF0000"/>
                </a:solidFill>
              </a:rPr>
              <a:t>it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901623"/>
              </p:ext>
            </p:extLst>
          </p:nvPr>
        </p:nvGraphicFramePr>
        <p:xfrm>
          <a:off x="4795989" y="293042"/>
          <a:ext cx="16192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3" imgW="520700" imgH="228600" progId="Equation.3">
                  <p:embed/>
                </p:oleObj>
              </mc:Choice>
              <mc:Fallback>
                <p:oleObj name="Equation" r:id="rId3" imgW="520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5989" y="293042"/>
                        <a:ext cx="161925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49" y="3070837"/>
            <a:ext cx="3421125" cy="32132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795989" y="293042"/>
            <a:ext cx="1619250" cy="7143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45899" y="4385093"/>
            <a:ext cx="2897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</a:rPr>
              <a:t> = 0 Newtons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/>
              <a:t>What </a:t>
            </a:r>
            <a:r>
              <a:rPr lang="en-US" sz="2800" b="1" dirty="0"/>
              <a:t>are the units for the following</a:t>
            </a:r>
            <a:r>
              <a:rPr lang="en-US" sz="2800" b="1" dirty="0" smtClean="0"/>
              <a:t>?</a:t>
            </a:r>
          </a:p>
          <a:p>
            <a:r>
              <a:rPr lang="en-US" sz="2800" dirty="0" smtClean="0"/>
              <a:t> 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Force- </a:t>
            </a:r>
            <a:r>
              <a:rPr lang="en-US" sz="2800" dirty="0" smtClean="0">
                <a:solidFill>
                  <a:srgbClr val="FF0000"/>
                </a:solidFill>
              </a:rPr>
              <a:t>Newtons (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AutoNum type="alphaLcPeriod"/>
            </a:pP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b</a:t>
            </a:r>
            <a:r>
              <a:rPr lang="en-US" sz="2800" dirty="0"/>
              <a:t>. Speed and velocity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Meters/second (</a:t>
            </a:r>
            <a:r>
              <a:rPr lang="en-US" sz="2800" b="1" dirty="0" smtClean="0">
                <a:solidFill>
                  <a:srgbClr val="FF0000"/>
                </a:solidFill>
              </a:rPr>
              <a:t>m/s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c</a:t>
            </a:r>
            <a:r>
              <a:rPr lang="en-US" sz="2800" dirty="0"/>
              <a:t>. Distance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Meters (</a:t>
            </a:r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d</a:t>
            </a:r>
            <a:r>
              <a:rPr lang="en-US" sz="2800" dirty="0"/>
              <a:t>. Time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Seconds (</a:t>
            </a:r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e</a:t>
            </a:r>
            <a:r>
              <a:rPr lang="en-US" sz="2800" dirty="0"/>
              <a:t>. Acceleration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Meters/seconds squared (</a:t>
            </a:r>
            <a:r>
              <a:rPr lang="en-US" sz="2800" b="1" dirty="0" smtClean="0">
                <a:solidFill>
                  <a:srgbClr val="FF0000"/>
                </a:solidFill>
              </a:rPr>
              <a:t>m/s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</a:p>
          <a:p>
            <a:r>
              <a:rPr lang="en-US" sz="2800" dirty="0" smtClean="0"/>
              <a:t> 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58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89" y="293042"/>
            <a:ext cx="843372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  <a:r>
              <a:rPr lang="en-US" sz="2800" dirty="0"/>
              <a:t>. Mass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Kilograms (</a:t>
            </a:r>
            <a:r>
              <a:rPr lang="en-US" sz="2800" b="1" dirty="0" smtClean="0">
                <a:solidFill>
                  <a:srgbClr val="FF0000"/>
                </a:solidFill>
              </a:rPr>
              <a:t>kg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g</a:t>
            </a:r>
            <a:r>
              <a:rPr lang="en-US" sz="2800" dirty="0"/>
              <a:t>. Weight (Force of gravity)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Newtons (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endParaRPr lang="en-US" sz="2800" dirty="0" smtClean="0"/>
          </a:p>
          <a:p>
            <a:r>
              <a:rPr lang="en-US" sz="2800" dirty="0"/>
              <a:t>h. Momentum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Kilograms X meters per seconds                 (</a:t>
            </a:r>
            <a:r>
              <a:rPr lang="en-US" sz="2800" b="1" dirty="0" smtClean="0">
                <a:solidFill>
                  <a:srgbClr val="FF0000"/>
                </a:solidFill>
              </a:rPr>
              <a:t>kg × m/s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err="1"/>
              <a:t>i</a:t>
            </a:r>
            <a:r>
              <a:rPr lang="en-US" sz="2800" dirty="0"/>
              <a:t>. Kinetic energy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Joules (</a:t>
            </a:r>
            <a:r>
              <a:rPr lang="en-US" sz="2800" b="1" dirty="0" smtClean="0">
                <a:solidFill>
                  <a:srgbClr val="FF0000"/>
                </a:solidFill>
              </a:rPr>
              <a:t>J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j. Potential energy- </a:t>
            </a:r>
            <a:r>
              <a:rPr lang="en-US" sz="2800" dirty="0" smtClean="0">
                <a:solidFill>
                  <a:srgbClr val="FF0000"/>
                </a:solidFill>
              </a:rPr>
              <a:t>Joules (</a:t>
            </a:r>
            <a:r>
              <a:rPr lang="en-US" sz="2800" b="1" dirty="0" smtClean="0">
                <a:solidFill>
                  <a:srgbClr val="FF0000"/>
                </a:solidFill>
              </a:rPr>
              <a:t>J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k</a:t>
            </a:r>
            <a:r>
              <a:rPr lang="en-US" sz="2800" dirty="0"/>
              <a:t>. Work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Joules (</a:t>
            </a:r>
            <a:r>
              <a:rPr lang="en-US" sz="2800" b="1" dirty="0" smtClean="0">
                <a:solidFill>
                  <a:srgbClr val="FF0000"/>
                </a:solidFill>
              </a:rPr>
              <a:t>J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 smtClean="0"/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l. Current</a:t>
            </a:r>
            <a:r>
              <a:rPr lang="en-US" sz="2800" dirty="0" smtClean="0"/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Amperes (amps) (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800" dirty="0" smtClean="0"/>
              <a:t> 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93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2506</Words>
  <Application>Microsoft Office PowerPoint</Application>
  <PresentationFormat>On-screen Show (4:3)</PresentationFormat>
  <Paragraphs>331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wilson</dc:creator>
  <cp:lastModifiedBy>CUSD</cp:lastModifiedBy>
  <cp:revision>33</cp:revision>
  <dcterms:created xsi:type="dcterms:W3CDTF">2018-05-31T02:17:12Z</dcterms:created>
  <dcterms:modified xsi:type="dcterms:W3CDTF">2018-05-31T21:18:16Z</dcterms:modified>
</cp:coreProperties>
</file>